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362" r:id="rId2"/>
    <p:sldId id="449" r:id="rId3"/>
    <p:sldId id="425" r:id="rId4"/>
    <p:sldId id="426" r:id="rId5"/>
    <p:sldId id="427" r:id="rId6"/>
    <p:sldId id="448" r:id="rId7"/>
    <p:sldId id="486" r:id="rId8"/>
    <p:sldId id="472" r:id="rId9"/>
    <p:sldId id="473" r:id="rId10"/>
    <p:sldId id="474" r:id="rId11"/>
    <p:sldId id="475" r:id="rId12"/>
    <p:sldId id="476" r:id="rId13"/>
    <p:sldId id="477" r:id="rId14"/>
    <p:sldId id="478" r:id="rId15"/>
    <p:sldId id="479" r:id="rId16"/>
    <p:sldId id="480" r:id="rId17"/>
    <p:sldId id="481" r:id="rId18"/>
    <p:sldId id="482" r:id="rId19"/>
    <p:sldId id="483" r:id="rId20"/>
    <p:sldId id="484" r:id="rId21"/>
    <p:sldId id="485" r:id="rId22"/>
    <p:sldId id="373" r:id="rId23"/>
    <p:sldId id="450" r:id="rId24"/>
    <p:sldId id="451" r:id="rId25"/>
    <p:sldId id="452" r:id="rId26"/>
    <p:sldId id="453" r:id="rId27"/>
    <p:sldId id="454" r:id="rId28"/>
    <p:sldId id="456" r:id="rId29"/>
    <p:sldId id="455" r:id="rId30"/>
    <p:sldId id="457" r:id="rId31"/>
    <p:sldId id="458" r:id="rId32"/>
    <p:sldId id="459" r:id="rId33"/>
    <p:sldId id="460" r:id="rId34"/>
    <p:sldId id="461" r:id="rId35"/>
    <p:sldId id="462" r:id="rId36"/>
    <p:sldId id="463" r:id="rId37"/>
    <p:sldId id="464" r:id="rId38"/>
    <p:sldId id="465" r:id="rId39"/>
    <p:sldId id="466" r:id="rId40"/>
    <p:sldId id="467" r:id="rId41"/>
    <p:sldId id="378" r:id="rId42"/>
  </p:sldIdLst>
  <p:sldSz cx="9144000" cy="5715000" type="screen16x10"/>
  <p:notesSz cx="6858000" cy="9144000"/>
  <p:defaultTextStyle>
    <a:defPPr>
      <a:defRPr lang="da-DK"/>
    </a:defPPr>
    <a:lvl1pPr algn="l"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9ADA"/>
    <a:srgbClr val="95B3D7"/>
    <a:srgbClr val="60C1EF"/>
    <a:srgbClr val="343233"/>
    <a:srgbClr val="4A7EBB"/>
    <a:srgbClr val="EEEBE1"/>
    <a:srgbClr val="E6E2D2"/>
    <a:srgbClr val="F6F5EE"/>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12" y="-648"/>
      </p:cViewPr>
      <p:guideLst>
        <p:guide orient="horz" pos="1800"/>
        <p:guide pos="2880"/>
      </p:guideLst>
    </p:cSldViewPr>
  </p:slideViewPr>
  <p:outlineViewPr>
    <p:cViewPr>
      <p:scale>
        <a:sx n="33" d="100"/>
        <a:sy n="33" d="100"/>
      </p:scale>
      <p:origin x="0" y="5982"/>
    </p:cViewPr>
  </p:outlineViewPr>
  <p:notesTextViewPr>
    <p:cViewPr>
      <p:scale>
        <a:sx n="1" d="1"/>
        <a:sy n="1" d="1"/>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printerSettings" Target="printerSettings/printerSettings1.bin"/><Relationship Id="rId4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da-DK"/>
          </a:p>
        </p:txBody>
      </p:sp>
      <p:sp>
        <p:nvSpPr>
          <p:cNvPr id="3" name="Pladsholder til dato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A3F26344-C805-ED4C-A324-5CAFC638C19C}" type="datetimeFigureOut">
              <a:rPr lang="da-DK"/>
              <a:pPr>
                <a:defRPr/>
              </a:pPr>
              <a:t>27/11/17</a:t>
            </a:fld>
            <a:endParaRPr lang="da-DK"/>
          </a:p>
        </p:txBody>
      </p:sp>
      <p:sp>
        <p:nvSpPr>
          <p:cNvPr id="4" name="Pladsholder til diasbillede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pPr lvl="0"/>
            <a:endParaRPr lang="da-DK" noProof="0"/>
          </a:p>
        </p:txBody>
      </p:sp>
      <p:sp>
        <p:nvSpPr>
          <p:cNvPr id="5" name="Pladsholder til no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noProof="0" smtClean="0"/>
              <a:t>Klik for at redigere i master</a:t>
            </a:r>
          </a:p>
          <a:p>
            <a:pPr lvl="1"/>
            <a:r>
              <a:rPr lang="da-DK" noProof="0" smtClean="0"/>
              <a:t>Andet niveau</a:t>
            </a:r>
          </a:p>
          <a:p>
            <a:pPr lvl="2"/>
            <a:r>
              <a:rPr lang="da-DK" noProof="0" smtClean="0"/>
              <a:t>Tredje niveau</a:t>
            </a:r>
          </a:p>
          <a:p>
            <a:pPr lvl="3"/>
            <a:r>
              <a:rPr lang="da-DK" noProof="0" smtClean="0"/>
              <a:t>Fjerde niveau</a:t>
            </a:r>
          </a:p>
          <a:p>
            <a:pPr lvl="4"/>
            <a:r>
              <a:rPr lang="da-DK" noProof="0" smtClean="0"/>
              <a:t>Femte niveau</a:t>
            </a:r>
            <a:endParaRPr lang="da-DK" noProof="0"/>
          </a:p>
        </p:txBody>
      </p:sp>
      <p:sp>
        <p:nvSpPr>
          <p:cNvPr id="6" name="Pladsholder til sidefod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da-DK"/>
          </a:p>
        </p:txBody>
      </p:sp>
      <p:sp>
        <p:nvSpPr>
          <p:cNvPr id="7" name="Pladsholder til dias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87214FBC-CC44-074B-B17D-44EE4D8A3784}" type="slidenum">
              <a:rPr lang="da-DK"/>
              <a:pPr>
                <a:defRPr/>
              </a:pPr>
              <a:t>‹#›</a:t>
            </a:fld>
            <a:endParaRPr lang="da-DK"/>
          </a:p>
        </p:txBody>
      </p:sp>
    </p:spTree>
    <p:extLst>
      <p:ext uri="{BB962C8B-B14F-4D97-AF65-F5344CB8AC3E}">
        <p14:creationId xmlns:p14="http://schemas.microsoft.com/office/powerpoint/2010/main" val="15143396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5111B3D-0D6B-AB48-804C-446AD0586CFD}" type="slidenum">
              <a:rPr lang="da-DK"/>
              <a:pPr>
                <a:defRPr/>
              </a:pPr>
              <a:t>10</a:t>
            </a:fld>
            <a:endParaRPr lang="da-DK"/>
          </a:p>
        </p:txBody>
      </p:sp>
      <p:sp>
        <p:nvSpPr>
          <p:cNvPr id="798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79875"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BA54E914-0D7E-1245-88DB-70EDBCF2CB1B}" type="slidenum">
              <a:rPr lang="da-DK"/>
              <a:pPr>
                <a:defRPr/>
              </a:pPr>
              <a:t>21</a:t>
            </a:fld>
            <a:endParaRPr lang="da-DK"/>
          </a:p>
        </p:txBody>
      </p:sp>
      <p:sp>
        <p:nvSpPr>
          <p:cNvPr id="798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79875"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p:cNvSpPr>
          <p:nvPr>
            <p:ph type="sldImg"/>
          </p:nvPr>
        </p:nvSpPr>
        <p:spPr bwMode="auto">
          <a:xfrm>
            <a:off x="685800" y="685800"/>
            <a:ext cx="54864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78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US">
              <a:latin typeface="Calibri" charset="0"/>
            </a:endParaRPr>
          </a:p>
        </p:txBody>
      </p:sp>
      <p:sp>
        <p:nvSpPr>
          <p:cNvPr id="4" name="Slide Number Placeholder 3"/>
          <p:cNvSpPr>
            <a:spLocks noGrp="1"/>
          </p:cNvSpPr>
          <p:nvPr>
            <p:ph type="sldNum" sz="quarter" idx="5"/>
          </p:nvPr>
        </p:nvSpPr>
        <p:spPr/>
        <p:txBody>
          <a:bodyPr/>
          <a:lstStyle/>
          <a:p>
            <a:pPr>
              <a:defRPr/>
            </a:pPr>
            <a:fld id="{112555F9-2535-E146-A621-B6F1A54AD3B2}" type="slidenum">
              <a:rPr lang="da-DK" smtClean="0"/>
              <a:pPr>
                <a:defRPr/>
              </a:pPr>
              <a:t>40</a:t>
            </a:fld>
            <a:endParaRPr lang="da-DK"/>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AF8EC2A-E029-5146-9279-208DCE2F9007}" type="slidenum">
              <a:rPr lang="da-DK"/>
              <a:pPr>
                <a:defRPr/>
              </a:pPr>
              <a:t>11</a:t>
            </a:fld>
            <a:endParaRPr lang="da-DK"/>
          </a:p>
        </p:txBody>
      </p:sp>
      <p:sp>
        <p:nvSpPr>
          <p:cNvPr id="798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79875"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770FC8A4-1CBD-1448-ABCC-C6AB751372FE}" type="slidenum">
              <a:rPr lang="da-DK"/>
              <a:pPr>
                <a:defRPr/>
              </a:pPr>
              <a:t>12</a:t>
            </a:fld>
            <a:endParaRPr lang="da-DK"/>
          </a:p>
        </p:txBody>
      </p:sp>
      <p:sp>
        <p:nvSpPr>
          <p:cNvPr id="798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79875"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A5881EC-1184-B84A-BDC2-FA30DCBA3B39}" type="slidenum">
              <a:rPr lang="da-DK"/>
              <a:pPr>
                <a:defRPr/>
              </a:pPr>
              <a:t>13</a:t>
            </a:fld>
            <a:endParaRPr lang="da-DK"/>
          </a:p>
        </p:txBody>
      </p:sp>
      <p:sp>
        <p:nvSpPr>
          <p:cNvPr id="798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79875"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65452A2-717A-8B41-855C-6F6A27AF7F23}" type="slidenum">
              <a:rPr lang="da-DK"/>
              <a:pPr>
                <a:defRPr/>
              </a:pPr>
              <a:t>14</a:t>
            </a:fld>
            <a:endParaRPr lang="da-DK"/>
          </a:p>
        </p:txBody>
      </p:sp>
      <p:sp>
        <p:nvSpPr>
          <p:cNvPr id="798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79875"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AB5973D-1836-7946-A7BB-887E71123F2C}" type="slidenum">
              <a:rPr lang="da-DK"/>
              <a:pPr>
                <a:defRPr/>
              </a:pPr>
              <a:t>15</a:t>
            </a:fld>
            <a:endParaRPr lang="da-DK"/>
          </a:p>
        </p:txBody>
      </p:sp>
      <p:sp>
        <p:nvSpPr>
          <p:cNvPr id="798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79875"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A092852-A06A-A848-A490-212823F01372}" type="slidenum">
              <a:rPr lang="da-DK"/>
              <a:pPr>
                <a:defRPr/>
              </a:pPr>
              <a:t>16</a:t>
            </a:fld>
            <a:endParaRPr lang="da-DK"/>
          </a:p>
        </p:txBody>
      </p:sp>
      <p:sp>
        <p:nvSpPr>
          <p:cNvPr id="798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79875" name="Rectangle 3"/>
          <p:cNvSpPr>
            <a:spLocks noGrp="1" noChangeArrowheads="1"/>
          </p:cNvSpPr>
          <p:nvPr>
            <p:ph type="body" idx="1"/>
          </p:nvPr>
        </p:nvSpPr>
        <p:spPr/>
        <p:txBody>
          <a:bodyPr/>
          <a:lstStyle/>
          <a:p>
            <a:pPr eaLnBrk="1" hangingPunct="1">
              <a:defRPr/>
            </a:pPr>
            <a:endParaRPr lang="en-US" smtClean="0">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First DB2 Family member to have JSON_TABLE support </a:t>
            </a:r>
          </a:p>
          <a:p>
            <a:pPr>
              <a:defRPr/>
            </a:pPr>
            <a:r>
              <a:rPr lang="en-US" dirty="0" smtClean="0"/>
              <a:t>(note that Oracle has it already)</a:t>
            </a:r>
          </a:p>
          <a:p>
            <a:pPr>
              <a:defRPr/>
            </a:pPr>
            <a:endParaRPr lang="en-US" dirty="0" smtClean="0"/>
          </a:p>
          <a:p>
            <a:pPr>
              <a:defRPr/>
            </a:pPr>
            <a:r>
              <a:rPr lang="en-US" dirty="0" smtClean="0"/>
              <a:t>Why invest in adding JSON into DB2 for </a:t>
            </a:r>
            <a:r>
              <a:rPr lang="en-US" dirty="0" err="1" smtClean="0"/>
              <a:t>i</a:t>
            </a:r>
            <a:r>
              <a:rPr lang="en-US" dirty="0" smtClean="0"/>
              <a:t>?</a:t>
            </a:r>
          </a:p>
          <a:p>
            <a:pPr marL="211021" indent="-211021">
              <a:buFontTx/>
              <a:buAutoNum type="arabicParenR"/>
              <a:defRPr/>
            </a:pPr>
            <a:r>
              <a:rPr lang="en-US" dirty="0" smtClean="0"/>
              <a:t>JSON is very popular</a:t>
            </a:r>
          </a:p>
          <a:p>
            <a:pPr marL="211021" indent="-211021">
              <a:buFontTx/>
              <a:buAutoNum type="arabicParenR"/>
              <a:defRPr/>
            </a:pPr>
            <a:r>
              <a:rPr lang="en-US" dirty="0" smtClean="0"/>
              <a:t>SQL Standards body is adopting this into the standard</a:t>
            </a:r>
            <a:endParaRPr lang="en-US" dirty="0"/>
          </a:p>
        </p:txBody>
      </p:sp>
      <p:sp>
        <p:nvSpPr>
          <p:cNvPr id="4" name="Slide Number Placeholder 3"/>
          <p:cNvSpPr>
            <a:spLocks noGrp="1"/>
          </p:cNvSpPr>
          <p:nvPr>
            <p:ph type="sldNum" sz="quarter" idx="5"/>
          </p:nvPr>
        </p:nvSpPr>
        <p:spPr/>
        <p:txBody>
          <a:bodyPr/>
          <a:lstStyle/>
          <a:p>
            <a:pPr>
              <a:defRPr/>
            </a:pPr>
            <a:fld id="{DCD0F0B1-F64C-5E4B-8558-12EFDD84C734}" type="slidenum">
              <a:rPr lang="en-US" altLang="en-US" smtClean="0">
                <a:solidFill>
                  <a:prstClr val="black"/>
                </a:solidFill>
              </a:rPr>
              <a:pPr>
                <a:defRPr/>
              </a:pPr>
              <a:t>17</a:t>
            </a:fld>
            <a:endParaRPr lang="en-US" alt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t>FORMAT BSON would equate to using the DB2 JSON Store:</a:t>
            </a:r>
          </a:p>
          <a:p>
            <a:pPr>
              <a:defRPr/>
            </a:pPr>
            <a:r>
              <a:rPr lang="en-US" dirty="0" smtClean="0"/>
              <a:t>http://www.ibm.com/developerworks/ibmi/library/i-json-store-technology/index.html</a:t>
            </a:r>
          </a:p>
          <a:p>
            <a:pPr>
              <a:defRPr/>
            </a:pPr>
            <a:endParaRPr lang="en-US" dirty="0"/>
          </a:p>
        </p:txBody>
      </p:sp>
      <p:sp>
        <p:nvSpPr>
          <p:cNvPr id="4" name="Slide Number Placeholder 3"/>
          <p:cNvSpPr>
            <a:spLocks noGrp="1"/>
          </p:cNvSpPr>
          <p:nvPr>
            <p:ph type="sldNum" sz="quarter" idx="5"/>
          </p:nvPr>
        </p:nvSpPr>
        <p:spPr/>
        <p:txBody>
          <a:bodyPr/>
          <a:lstStyle/>
          <a:p>
            <a:pPr>
              <a:defRPr/>
            </a:pPr>
            <a:fld id="{228B8548-6C31-F646-A1AB-719B296951EE}" type="slidenum">
              <a:rPr lang="en-US" altLang="en-US" smtClean="0">
                <a:solidFill>
                  <a:prstClr val="black"/>
                </a:solidFill>
              </a:rPr>
              <a:pPr>
                <a:defRPr/>
              </a:pPr>
              <a:t>19</a:t>
            </a:fld>
            <a:endParaRPr lang="en-US"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775358"/>
            <a:ext cx="7772400" cy="1225021"/>
          </a:xfrm>
        </p:spPr>
        <p:txBody>
          <a:bodyPr/>
          <a:lstStyle/>
          <a:p>
            <a:r>
              <a:rPr lang="da-DK" smtClean="0"/>
              <a:t>Klik for at redigere i master</a:t>
            </a:r>
            <a:endParaRPr lang="da-DK"/>
          </a:p>
        </p:txBody>
      </p:sp>
      <p:sp>
        <p:nvSpPr>
          <p:cNvPr id="3" name="Undertitel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smtClean="0"/>
              <a:t>Klik for at redigere i master</a:t>
            </a:r>
            <a:endParaRPr lang="da-DK"/>
          </a:p>
        </p:txBody>
      </p:sp>
    </p:spTree>
    <p:extLst>
      <p:ext uri="{BB962C8B-B14F-4D97-AF65-F5344CB8AC3E}">
        <p14:creationId xmlns:p14="http://schemas.microsoft.com/office/powerpoint/2010/main" val="1898766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lodret titel 2"/>
          <p:cNvSpPr>
            <a:spLocks noGrp="1"/>
          </p:cNvSpPr>
          <p:nvPr>
            <p:ph type="body" orient="vert" idx="1"/>
          </p:nvPr>
        </p:nvSpPr>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extLst>
      <p:ext uri="{BB962C8B-B14F-4D97-AF65-F5344CB8AC3E}">
        <p14:creationId xmlns:p14="http://schemas.microsoft.com/office/powerpoint/2010/main" val="4046968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757270"/>
            <a:ext cx="2057400" cy="4347869"/>
          </a:xfrm>
        </p:spPr>
        <p:txBody>
          <a:bodyPr vert="eaVert"/>
          <a:lstStyle/>
          <a:p>
            <a:r>
              <a:rPr lang="da-DK" smtClean="0"/>
              <a:t>Klik for at redigere i master</a:t>
            </a:r>
            <a:endParaRPr lang="da-DK"/>
          </a:p>
        </p:txBody>
      </p:sp>
      <p:sp>
        <p:nvSpPr>
          <p:cNvPr id="3" name="Pladsholder til lodret titel 2"/>
          <p:cNvSpPr>
            <a:spLocks noGrp="1"/>
          </p:cNvSpPr>
          <p:nvPr>
            <p:ph type="body" orient="vert" idx="1"/>
          </p:nvPr>
        </p:nvSpPr>
        <p:spPr>
          <a:xfrm>
            <a:off x="457200" y="757270"/>
            <a:ext cx="6019800" cy="4347869"/>
          </a:xfrm>
        </p:spPr>
        <p:txBody>
          <a:bodyPr vert="eaVert"/>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Tree>
    <p:extLst>
      <p:ext uri="{BB962C8B-B14F-4D97-AF65-F5344CB8AC3E}">
        <p14:creationId xmlns:p14="http://schemas.microsoft.com/office/powerpoint/2010/main" val="1963509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467544" y="877280"/>
            <a:ext cx="8208912" cy="360040"/>
          </a:xfrm>
        </p:spPr>
        <p:txBody>
          <a:bodyPr/>
          <a:lstStyle/>
          <a:p>
            <a:r>
              <a:rPr lang="da-DK" dirty="0" smtClean="0"/>
              <a:t>Klik for at redigere i master</a:t>
            </a:r>
            <a:endParaRPr lang="da-DK" dirty="0"/>
          </a:p>
        </p:txBody>
      </p:sp>
      <p:sp>
        <p:nvSpPr>
          <p:cNvPr id="3" name="Pladsholder til indhold 2"/>
          <p:cNvSpPr>
            <a:spLocks noGrp="1"/>
          </p:cNvSpPr>
          <p:nvPr>
            <p:ph idx="1"/>
          </p:nvPr>
        </p:nvSpPr>
        <p:spPr>
          <a:xfrm>
            <a:off x="457200" y="1477350"/>
            <a:ext cx="8229600" cy="3627789"/>
          </a:xfrm>
        </p:spPr>
        <p:txBody>
          <a:bodyPr>
            <a:normAutofit/>
          </a:bodyPr>
          <a:lstStyle>
            <a:lvl1pPr>
              <a:defRPr sz="2400">
                <a:solidFill>
                  <a:srgbClr val="343233"/>
                </a:solidFill>
              </a:defRPr>
            </a:lvl1pPr>
            <a:lvl2pPr>
              <a:defRPr sz="2000"/>
            </a:lvl2pPr>
            <a:lvl3pPr>
              <a:defRPr sz="1800"/>
            </a:lvl3pPr>
            <a:lvl4pPr>
              <a:defRPr sz="1600"/>
            </a:lvl4pPr>
            <a:lvl5pPr>
              <a:defRPr sz="1600"/>
            </a:lvl5pPr>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Tree>
    <p:extLst>
      <p:ext uri="{BB962C8B-B14F-4D97-AF65-F5344CB8AC3E}">
        <p14:creationId xmlns:p14="http://schemas.microsoft.com/office/powerpoint/2010/main" val="687723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3672419"/>
            <a:ext cx="7772400" cy="1135063"/>
          </a:xfrm>
        </p:spPr>
        <p:txBody>
          <a:bodyPr anchor="t"/>
          <a:lstStyle>
            <a:lvl1pPr algn="l">
              <a:defRPr sz="4000" b="1" cap="all"/>
            </a:lvl1pPr>
          </a:lstStyle>
          <a:p>
            <a:r>
              <a:rPr lang="da-DK" smtClean="0"/>
              <a:t>Klik for at redigere i master</a:t>
            </a:r>
            <a:endParaRPr lang="da-DK"/>
          </a:p>
        </p:txBody>
      </p:sp>
      <p:sp>
        <p:nvSpPr>
          <p:cNvPr id="3" name="Pladsholder til tekst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a-DK" smtClean="0"/>
              <a:t>Klik for at redigere i master</a:t>
            </a:r>
          </a:p>
        </p:txBody>
      </p:sp>
    </p:spTree>
    <p:extLst>
      <p:ext uri="{BB962C8B-B14F-4D97-AF65-F5344CB8AC3E}">
        <p14:creationId xmlns:p14="http://schemas.microsoft.com/office/powerpoint/2010/main" val="1818011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
        <p:nvSpPr>
          <p:cNvPr id="3" name="Pladsholder til indhold 2"/>
          <p:cNvSpPr>
            <a:spLocks noGrp="1"/>
          </p:cNvSpPr>
          <p:nvPr>
            <p:ph sz="half" idx="1"/>
          </p:nvPr>
        </p:nvSpPr>
        <p:spPr>
          <a:xfrm>
            <a:off x="457200" y="1357334"/>
            <a:ext cx="4038600" cy="374780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4" name="Pladsholder til indhold 3"/>
          <p:cNvSpPr>
            <a:spLocks noGrp="1"/>
          </p:cNvSpPr>
          <p:nvPr>
            <p:ph sz="half" idx="2"/>
          </p:nvPr>
        </p:nvSpPr>
        <p:spPr>
          <a:xfrm>
            <a:off x="4648200" y="1357334"/>
            <a:ext cx="4038600" cy="374780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Tree>
    <p:extLst>
      <p:ext uri="{BB962C8B-B14F-4D97-AF65-F5344CB8AC3E}">
        <p14:creationId xmlns:p14="http://schemas.microsoft.com/office/powerpoint/2010/main" val="2008425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dirty="0" smtClean="0"/>
              <a:t>Klik for at redigere i master</a:t>
            </a:r>
            <a:endParaRPr lang="da-DK" dirty="0"/>
          </a:p>
        </p:txBody>
      </p:sp>
      <p:sp>
        <p:nvSpPr>
          <p:cNvPr id="3" name="Pladsholder til tekst 2"/>
          <p:cNvSpPr>
            <a:spLocks noGrp="1"/>
          </p:cNvSpPr>
          <p:nvPr>
            <p:ph type="body" idx="1"/>
          </p:nvPr>
        </p:nvSpPr>
        <p:spPr>
          <a:xfrm>
            <a:off x="457200" y="1357338"/>
            <a:ext cx="4040188" cy="360039"/>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dirty="0" smtClean="0"/>
              <a:t>Klik for at redigere i master</a:t>
            </a:r>
          </a:p>
        </p:txBody>
      </p:sp>
      <p:sp>
        <p:nvSpPr>
          <p:cNvPr id="4" name="Pladsholder til indhold 3"/>
          <p:cNvSpPr>
            <a:spLocks noGrp="1"/>
          </p:cNvSpPr>
          <p:nvPr>
            <p:ph sz="half" idx="2"/>
          </p:nvPr>
        </p:nvSpPr>
        <p:spPr>
          <a:xfrm>
            <a:off x="457200" y="1717374"/>
            <a:ext cx="4040188" cy="33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5" name="Pladsholder til tekst 4"/>
          <p:cNvSpPr>
            <a:spLocks noGrp="1"/>
          </p:cNvSpPr>
          <p:nvPr>
            <p:ph type="body" sz="quarter" idx="3"/>
          </p:nvPr>
        </p:nvSpPr>
        <p:spPr>
          <a:xfrm>
            <a:off x="4645032" y="1357336"/>
            <a:ext cx="4041775" cy="36004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dirty="0" smtClean="0"/>
              <a:t>Klik for at redigere i master</a:t>
            </a:r>
          </a:p>
        </p:txBody>
      </p:sp>
      <p:sp>
        <p:nvSpPr>
          <p:cNvPr id="6" name="Pladsholder til indhold 5"/>
          <p:cNvSpPr>
            <a:spLocks noGrp="1"/>
          </p:cNvSpPr>
          <p:nvPr>
            <p:ph sz="quarter" idx="4"/>
          </p:nvPr>
        </p:nvSpPr>
        <p:spPr>
          <a:xfrm>
            <a:off x="4645032" y="1717374"/>
            <a:ext cx="4041775" cy="33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Tree>
    <p:extLst>
      <p:ext uri="{BB962C8B-B14F-4D97-AF65-F5344CB8AC3E}">
        <p14:creationId xmlns:p14="http://schemas.microsoft.com/office/powerpoint/2010/main" val="2549454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mtClean="0"/>
              <a:t>Klik for at redigere i master</a:t>
            </a:r>
            <a:endParaRPr lang="da-DK"/>
          </a:p>
        </p:txBody>
      </p:sp>
    </p:spTree>
    <p:extLst>
      <p:ext uri="{BB962C8B-B14F-4D97-AF65-F5344CB8AC3E}">
        <p14:creationId xmlns:p14="http://schemas.microsoft.com/office/powerpoint/2010/main" val="3714125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1659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67551" y="697263"/>
            <a:ext cx="3008313" cy="968375"/>
          </a:xfrm>
        </p:spPr>
        <p:txBody>
          <a:bodyPr anchor="b"/>
          <a:lstStyle>
            <a:lvl1pPr algn="l">
              <a:defRPr sz="2000" b="1"/>
            </a:lvl1pPr>
          </a:lstStyle>
          <a:p>
            <a:r>
              <a:rPr lang="da-DK" smtClean="0"/>
              <a:t>Klik for at redigere i master</a:t>
            </a:r>
            <a:endParaRPr lang="da-DK"/>
          </a:p>
        </p:txBody>
      </p:sp>
      <p:sp>
        <p:nvSpPr>
          <p:cNvPr id="3" name="Pladsholder til indhold 2"/>
          <p:cNvSpPr>
            <a:spLocks noGrp="1"/>
          </p:cNvSpPr>
          <p:nvPr>
            <p:ph idx="1"/>
          </p:nvPr>
        </p:nvSpPr>
        <p:spPr>
          <a:xfrm>
            <a:off x="3575050" y="697260"/>
            <a:ext cx="5111750" cy="4407876"/>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4" name="Pladsholder til tekst 3"/>
          <p:cNvSpPr>
            <a:spLocks noGrp="1"/>
          </p:cNvSpPr>
          <p:nvPr>
            <p:ph type="body" sz="half" idx="2"/>
          </p:nvPr>
        </p:nvSpPr>
        <p:spPr>
          <a:xfrm>
            <a:off x="457207" y="1657370"/>
            <a:ext cx="3008313" cy="344776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Tree>
    <p:extLst>
      <p:ext uri="{BB962C8B-B14F-4D97-AF65-F5344CB8AC3E}">
        <p14:creationId xmlns:p14="http://schemas.microsoft.com/office/powerpoint/2010/main" val="1264244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000500"/>
            <a:ext cx="5486400" cy="472282"/>
          </a:xfrm>
        </p:spPr>
        <p:txBody>
          <a:bodyPr anchor="b"/>
          <a:lstStyle>
            <a:lvl1pPr algn="l">
              <a:defRPr sz="2000" b="1"/>
            </a:lvl1pPr>
          </a:lstStyle>
          <a:p>
            <a:r>
              <a:rPr lang="da-DK" smtClean="0"/>
              <a:t>Klik for at redigere i master</a:t>
            </a:r>
            <a:endParaRPr lang="da-DK"/>
          </a:p>
        </p:txBody>
      </p:sp>
      <p:sp>
        <p:nvSpPr>
          <p:cNvPr id="3" name="Pladsholder til billede 2"/>
          <p:cNvSpPr>
            <a:spLocks noGrp="1"/>
          </p:cNvSpPr>
          <p:nvPr>
            <p:ph type="pic" idx="1"/>
          </p:nvPr>
        </p:nvSpPr>
        <p:spPr>
          <a:xfrm>
            <a:off x="1792288" y="697260"/>
            <a:ext cx="5486400" cy="3242386"/>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a-DK" noProof="0"/>
          </a:p>
        </p:txBody>
      </p:sp>
      <p:sp>
        <p:nvSpPr>
          <p:cNvPr id="4" name="Pladsholder til tekst 3"/>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a-DK" smtClean="0"/>
              <a:t>Klik for at redigere i master</a:t>
            </a:r>
          </a:p>
        </p:txBody>
      </p:sp>
    </p:spTree>
    <p:extLst>
      <p:ext uri="{BB962C8B-B14F-4D97-AF65-F5344CB8AC3E}">
        <p14:creationId xmlns:p14="http://schemas.microsoft.com/office/powerpoint/2010/main" val="273471197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ktangel 6"/>
          <p:cNvSpPr/>
          <p:nvPr userDrawn="1"/>
        </p:nvSpPr>
        <p:spPr>
          <a:xfrm>
            <a:off x="0" y="1"/>
            <a:ext cx="9144000" cy="517525"/>
          </a:xfrm>
          <a:prstGeom prst="rect">
            <a:avLst/>
          </a:prstGeom>
          <a:solidFill>
            <a:srgbClr val="3432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a-DK"/>
          </a:p>
        </p:txBody>
      </p:sp>
      <p:sp>
        <p:nvSpPr>
          <p:cNvPr id="1027" name="Pladsholder til titel 1"/>
          <p:cNvSpPr>
            <a:spLocks noGrp="1"/>
          </p:cNvSpPr>
          <p:nvPr>
            <p:ph type="title"/>
          </p:nvPr>
        </p:nvSpPr>
        <p:spPr bwMode="auto">
          <a:xfrm>
            <a:off x="468315" y="877888"/>
            <a:ext cx="8199437"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da-DK"/>
              <a:t>Klik for at redigere i master</a:t>
            </a:r>
          </a:p>
        </p:txBody>
      </p:sp>
      <p:sp>
        <p:nvSpPr>
          <p:cNvPr id="1028" name="Pladsholder til tekst 2"/>
          <p:cNvSpPr>
            <a:spLocks noGrp="1"/>
          </p:cNvSpPr>
          <p:nvPr>
            <p:ph type="body" idx="1"/>
          </p:nvPr>
        </p:nvSpPr>
        <p:spPr bwMode="auto">
          <a:xfrm>
            <a:off x="457200" y="1597026"/>
            <a:ext cx="8229600"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pic>
        <p:nvPicPr>
          <p:cNvPr id="1029" name="Picture 2" descr="C:\Users\mho\AppData\Local\Temp\SNAGHTMLe712d7a.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15890" y="88900"/>
            <a:ext cx="344487" cy="34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Tekstboks 9"/>
          <p:cNvSpPr txBox="1">
            <a:spLocks noChangeArrowheads="1"/>
          </p:cNvSpPr>
          <p:nvPr userDrawn="1"/>
        </p:nvSpPr>
        <p:spPr bwMode="auto">
          <a:xfrm>
            <a:off x="481015" y="230189"/>
            <a:ext cx="120967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defRPr/>
            </a:pPr>
            <a:r>
              <a:rPr lang="da-DK" sz="1100" b="1" dirty="0" smtClean="0">
                <a:solidFill>
                  <a:srgbClr val="F1F7F8"/>
                </a:solidFill>
              </a:rPr>
              <a:t>sitemule.com/</a:t>
            </a:r>
          </a:p>
        </p:txBody>
      </p:sp>
      <p:sp>
        <p:nvSpPr>
          <p:cNvPr id="11" name="Pladsholder til titel 1"/>
          <p:cNvSpPr txBox="1">
            <a:spLocks/>
          </p:cNvSpPr>
          <p:nvPr userDrawn="1"/>
        </p:nvSpPr>
        <p:spPr>
          <a:xfrm>
            <a:off x="1763713" y="123825"/>
            <a:ext cx="6769100" cy="280988"/>
          </a:xfrm>
          <a:prstGeom prst="rect">
            <a:avLst/>
          </a:prstGeom>
        </p:spPr>
        <p:txBody>
          <a:bodyPr anchor="ctr">
            <a:normAutofit/>
          </a:bodyPr>
          <a:lstStyle>
            <a:lvl1pPr algn="l" defTabSz="914400" rtl="0" eaLnBrk="1" latinLnBrk="0" hangingPunct="1">
              <a:spcBef>
                <a:spcPct val="0"/>
              </a:spcBef>
              <a:buNone/>
              <a:defRPr sz="1100" b="1" kern="1200">
                <a:solidFill>
                  <a:srgbClr val="60C1EF"/>
                </a:solidFill>
                <a:latin typeface="+mj-lt"/>
                <a:ea typeface="+mj-ea"/>
                <a:cs typeface="+mj-cs"/>
              </a:defRPr>
            </a:lvl1pPr>
          </a:lstStyle>
          <a:p>
            <a:pPr fontAlgn="auto">
              <a:spcAft>
                <a:spcPts val="0"/>
              </a:spcAft>
              <a:defRPr/>
            </a:pPr>
            <a:endParaRPr lang="da-DK"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xmlns:p14="http://schemas.microsoft.com/office/powerpoint/2010/main" id="1" dur="indefinite" restart="never" nodeType="tmRoot"/>
      </p:par>
    </p:tnLst>
  </p:timing>
  <p:txStyles>
    <p:titleStyle>
      <a:lvl1pPr algn="l" rtl="0" eaLnBrk="0" fontAlgn="base" hangingPunct="0">
        <a:spcBef>
          <a:spcPct val="0"/>
        </a:spcBef>
        <a:spcAft>
          <a:spcPct val="0"/>
        </a:spcAft>
        <a:defRPr sz="2800" b="1" kern="1200">
          <a:solidFill>
            <a:srgbClr val="60C1EF"/>
          </a:solidFill>
          <a:latin typeface="+mj-lt"/>
          <a:ea typeface="ＭＳ Ｐゴシック" charset="0"/>
          <a:cs typeface="ＭＳ Ｐゴシック" charset="0"/>
        </a:defRPr>
      </a:lvl1pPr>
      <a:lvl2pPr algn="l" rtl="0" eaLnBrk="0" fontAlgn="base" hangingPunct="0">
        <a:spcBef>
          <a:spcPct val="0"/>
        </a:spcBef>
        <a:spcAft>
          <a:spcPct val="0"/>
        </a:spcAft>
        <a:defRPr sz="2800" b="1">
          <a:solidFill>
            <a:srgbClr val="60C1EF"/>
          </a:solidFill>
          <a:latin typeface="Calibri" charset="0"/>
          <a:ea typeface="ＭＳ Ｐゴシック" charset="0"/>
          <a:cs typeface="ＭＳ Ｐゴシック" charset="0"/>
        </a:defRPr>
      </a:lvl2pPr>
      <a:lvl3pPr algn="l" rtl="0" eaLnBrk="0" fontAlgn="base" hangingPunct="0">
        <a:spcBef>
          <a:spcPct val="0"/>
        </a:spcBef>
        <a:spcAft>
          <a:spcPct val="0"/>
        </a:spcAft>
        <a:defRPr sz="2800" b="1">
          <a:solidFill>
            <a:srgbClr val="60C1EF"/>
          </a:solidFill>
          <a:latin typeface="Calibri" charset="0"/>
          <a:ea typeface="ＭＳ Ｐゴシック" charset="0"/>
          <a:cs typeface="ＭＳ Ｐゴシック" charset="0"/>
        </a:defRPr>
      </a:lvl3pPr>
      <a:lvl4pPr algn="l" rtl="0" eaLnBrk="0" fontAlgn="base" hangingPunct="0">
        <a:spcBef>
          <a:spcPct val="0"/>
        </a:spcBef>
        <a:spcAft>
          <a:spcPct val="0"/>
        </a:spcAft>
        <a:defRPr sz="2800" b="1">
          <a:solidFill>
            <a:srgbClr val="60C1EF"/>
          </a:solidFill>
          <a:latin typeface="Calibri" charset="0"/>
          <a:ea typeface="ＭＳ Ｐゴシック" charset="0"/>
          <a:cs typeface="ＭＳ Ｐゴシック" charset="0"/>
        </a:defRPr>
      </a:lvl4pPr>
      <a:lvl5pPr algn="l" rtl="0" eaLnBrk="0" fontAlgn="base" hangingPunct="0">
        <a:spcBef>
          <a:spcPct val="0"/>
        </a:spcBef>
        <a:spcAft>
          <a:spcPct val="0"/>
        </a:spcAft>
        <a:defRPr sz="2800" b="1">
          <a:solidFill>
            <a:srgbClr val="60C1EF"/>
          </a:solidFill>
          <a:latin typeface="Calibri" charset="0"/>
          <a:ea typeface="ＭＳ Ｐゴシック" charset="0"/>
          <a:cs typeface="ＭＳ Ｐゴシック" charset="0"/>
        </a:defRPr>
      </a:lvl5pPr>
      <a:lvl6pPr marL="457200" algn="l" rtl="0" fontAlgn="base">
        <a:spcBef>
          <a:spcPct val="0"/>
        </a:spcBef>
        <a:spcAft>
          <a:spcPct val="0"/>
        </a:spcAft>
        <a:defRPr sz="2800" b="1">
          <a:solidFill>
            <a:srgbClr val="60C1EF"/>
          </a:solidFill>
          <a:latin typeface="Calibri" charset="0"/>
          <a:ea typeface="ＭＳ Ｐゴシック" charset="0"/>
          <a:cs typeface="ＭＳ Ｐゴシック" charset="0"/>
        </a:defRPr>
      </a:lvl6pPr>
      <a:lvl7pPr marL="914400" algn="l" rtl="0" fontAlgn="base">
        <a:spcBef>
          <a:spcPct val="0"/>
        </a:spcBef>
        <a:spcAft>
          <a:spcPct val="0"/>
        </a:spcAft>
        <a:defRPr sz="2800" b="1">
          <a:solidFill>
            <a:srgbClr val="60C1EF"/>
          </a:solidFill>
          <a:latin typeface="Calibri" charset="0"/>
          <a:ea typeface="ＭＳ Ｐゴシック" charset="0"/>
          <a:cs typeface="ＭＳ Ｐゴシック" charset="0"/>
        </a:defRPr>
      </a:lvl7pPr>
      <a:lvl8pPr marL="1371600" algn="l" rtl="0" fontAlgn="base">
        <a:spcBef>
          <a:spcPct val="0"/>
        </a:spcBef>
        <a:spcAft>
          <a:spcPct val="0"/>
        </a:spcAft>
        <a:defRPr sz="2800" b="1">
          <a:solidFill>
            <a:srgbClr val="60C1EF"/>
          </a:solidFill>
          <a:latin typeface="Calibri" charset="0"/>
          <a:ea typeface="ＭＳ Ｐゴシック" charset="0"/>
          <a:cs typeface="ＭＳ Ｐゴシック" charset="0"/>
        </a:defRPr>
      </a:lvl8pPr>
      <a:lvl9pPr marL="1828800" algn="l" rtl="0" fontAlgn="base">
        <a:spcBef>
          <a:spcPct val="0"/>
        </a:spcBef>
        <a:spcAft>
          <a:spcPct val="0"/>
        </a:spcAft>
        <a:defRPr sz="2800" b="1">
          <a:solidFill>
            <a:srgbClr val="60C1EF"/>
          </a:solidFill>
          <a:latin typeface="Calibri"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Arial" charset="0"/>
        <a:buChar char="•"/>
        <a:defRPr sz="2400" kern="1200">
          <a:solidFill>
            <a:srgbClr val="343233"/>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000" kern="1200">
          <a:solidFill>
            <a:srgbClr val="343233"/>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kern="1200">
          <a:solidFill>
            <a:srgbClr val="343233"/>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1600" kern="1200">
          <a:solidFill>
            <a:srgbClr val="343233"/>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1600" kern="1200">
          <a:solidFill>
            <a:srgbClr val="343233"/>
          </a:solidFill>
          <a:latin typeface="+mn-lt"/>
          <a:ea typeface="ＭＳ Ｐゴシック" charset="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dpdanmark.dk" TargetMode="External"/><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hyperlink" Target="https://www.ibm.com/developerworks/ibmi/library/i-json-store-technology/index.html" TargetMode="External"/><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png"/><Relationship Id="rId8" Type="http://schemas.openxmlformats.org/officeDocument/2006/relationships/image" Target="../media/image3.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2.xml.rels><?xml version="1.0" encoding="UTF-8" standalone="yes"?>
<Relationships xmlns="http://schemas.openxmlformats.org/package/2006/relationships"><Relationship Id="rId11" Type="http://schemas.openxmlformats.org/officeDocument/2006/relationships/image" Target="../media/image33.png"/><Relationship Id="rId12" Type="http://schemas.openxmlformats.org/officeDocument/2006/relationships/image" Target="../media/image34.png"/><Relationship Id="rId13" Type="http://schemas.openxmlformats.org/officeDocument/2006/relationships/image" Target="../media/image35.png"/><Relationship Id="rId14" Type="http://schemas.openxmlformats.org/officeDocument/2006/relationships/image" Target="../media/image36.png"/><Relationship Id="rId15"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0.png"/><Relationship Id="rId9" Type="http://schemas.openxmlformats.org/officeDocument/2006/relationships/image" Target="../media/image31.png"/><Relationship Id="rId10"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1.png"/><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1.png"/><Relationship Id="rId1" Type="http://schemas.openxmlformats.org/officeDocument/2006/relationships/slideLayout" Target="../slideLayouts/slideLayout2.xml"/><Relationship Id="rId2" Type="http://schemas.openxmlformats.org/officeDocument/2006/relationships/image" Target="../media/image3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github.com/NielsLiisberg" TargetMode="External"/><Relationship Id="rId3"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png"/><Relationship Id="rId3" Type="http://schemas.openxmlformats.org/officeDocument/2006/relationships/image" Target="../media/image4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3.png"/><Relationship Id="rId3" Type="http://schemas.openxmlformats.org/officeDocument/2006/relationships/image" Target="../media/image4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4" Type="http://schemas.openxmlformats.org/officeDocument/2006/relationships/image" Target="../media/image50.png"/><Relationship Id="rId5" Type="http://schemas.openxmlformats.org/officeDocument/2006/relationships/image" Target="../media/image51.png"/><Relationship Id="rId6" Type="http://schemas.openxmlformats.org/officeDocument/2006/relationships/image" Target="../media/image52.png"/><Relationship Id="rId7" Type="http://schemas.openxmlformats.org/officeDocument/2006/relationships/image" Target="../media/image53.png"/><Relationship Id="rId8" Type="http://schemas.openxmlformats.org/officeDocument/2006/relationships/image" Target="../media/image54.png"/><Relationship Id="rId9" Type="http://schemas.openxmlformats.org/officeDocument/2006/relationships/image" Target="../media/image55.png"/><Relationship Id="rId10" Type="http://schemas.openxmlformats.org/officeDocument/2006/relationships/image" Target="../media/image2.png"/><Relationship Id="rId11" Type="http://schemas.openxmlformats.org/officeDocument/2006/relationships/image" Target="../media/image56.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 Id="rId3" Type="http://schemas.openxmlformats.org/officeDocument/2006/relationships/hyperlink" Target="http://www.internetlivestats.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le 1"/>
          <p:cNvSpPr>
            <a:spLocks noGrp="1"/>
          </p:cNvSpPr>
          <p:nvPr>
            <p:ph type="title"/>
          </p:nvPr>
        </p:nvSpPr>
        <p:spPr>
          <a:xfrm>
            <a:off x="468315" y="877888"/>
            <a:ext cx="8207375" cy="358775"/>
          </a:xfrm>
        </p:spPr>
        <p:txBody>
          <a:bodyPr/>
          <a:lstStyle/>
          <a:p>
            <a:pPr eaLnBrk="1" hangingPunct="1"/>
            <a:r>
              <a:rPr lang="en-GB" dirty="0" smtClean="0">
                <a:solidFill>
                  <a:srgbClr val="259ADA"/>
                </a:solidFill>
                <a:latin typeface="Calibri" charset="0"/>
              </a:rPr>
              <a:t>IBMi in the IT </a:t>
            </a:r>
            <a:r>
              <a:rPr lang="en-GB" dirty="0">
                <a:solidFill>
                  <a:srgbClr val="259ADA"/>
                </a:solidFill>
                <a:latin typeface="Calibri" charset="0"/>
              </a:rPr>
              <a:t>infrastructure of </a:t>
            </a:r>
            <a:r>
              <a:rPr lang="en-GB" dirty="0" smtClean="0">
                <a:solidFill>
                  <a:srgbClr val="259ADA"/>
                </a:solidFill>
                <a:latin typeface="Calibri" charset="0"/>
              </a:rPr>
              <a:t>tomorrow </a:t>
            </a:r>
            <a:endParaRPr lang="en-GB" dirty="0">
              <a:solidFill>
                <a:srgbClr val="259ADA"/>
              </a:solidFill>
              <a:latin typeface="Calibri" charset="0"/>
              <a:cs typeface="MS PGothic" charset="0"/>
            </a:endParaRPr>
          </a:p>
        </p:txBody>
      </p:sp>
      <p:sp>
        <p:nvSpPr>
          <p:cNvPr id="3074" name="Content Placeholder 2"/>
          <p:cNvSpPr>
            <a:spLocks noGrp="1"/>
          </p:cNvSpPr>
          <p:nvPr>
            <p:ph idx="1"/>
          </p:nvPr>
        </p:nvSpPr>
        <p:spPr>
          <a:xfrm>
            <a:off x="468313" y="1561356"/>
            <a:ext cx="8229600" cy="3359727"/>
          </a:xfrm>
        </p:spPr>
        <p:txBody>
          <a:bodyPr>
            <a:normAutofit fontScale="85000" lnSpcReduction="20000"/>
          </a:bodyPr>
          <a:lstStyle/>
          <a:p>
            <a:pPr marL="0" indent="0" eaLnBrk="1" hangingPunct="1">
              <a:buNone/>
              <a:defRPr/>
            </a:pPr>
            <a:endParaRPr lang="en-US" sz="2800" dirty="0" smtClean="0">
              <a:latin typeface="Helvetica Neue"/>
              <a:cs typeface="Helvetica Neue"/>
            </a:endParaRPr>
          </a:p>
          <a:p>
            <a:pPr marL="0" indent="0" eaLnBrk="1" hangingPunct="1">
              <a:buNone/>
              <a:defRPr/>
            </a:pPr>
            <a:r>
              <a:rPr lang="en-US" sz="2800" dirty="0" smtClean="0">
                <a:latin typeface="Helvetica Neue"/>
                <a:cs typeface="Helvetica Neue"/>
              </a:rPr>
              <a:t>This </a:t>
            </a:r>
            <a:r>
              <a:rPr lang="en-US" sz="2800" dirty="0">
                <a:latin typeface="Helvetica Neue"/>
                <a:cs typeface="Helvetica Neue"/>
              </a:rPr>
              <a:t>is a two day workshop squeezed into 60 </a:t>
            </a:r>
            <a:r>
              <a:rPr lang="en-US" sz="2800" dirty="0" smtClean="0">
                <a:latin typeface="Helvetica Neue"/>
                <a:cs typeface="Helvetica Neue"/>
              </a:rPr>
              <a:t>minutes !! </a:t>
            </a:r>
            <a:endParaRPr lang="en-US" sz="2800" dirty="0">
              <a:latin typeface="Helvetica Neue"/>
              <a:cs typeface="Helvetica Neue"/>
            </a:endParaRPr>
          </a:p>
          <a:p>
            <a:pPr marL="0" indent="0" eaLnBrk="1" hangingPunct="1">
              <a:buFontTx/>
              <a:buNone/>
              <a:defRPr/>
            </a:pPr>
            <a:endParaRPr lang="da-DK" sz="3600" b="1" dirty="0" smtClean="0">
              <a:latin typeface="Calibri" charset="0"/>
              <a:cs typeface="MS PGothic" charset="0"/>
            </a:endParaRPr>
          </a:p>
          <a:p>
            <a:pPr marL="0" indent="0" eaLnBrk="1" hangingPunct="1">
              <a:buNone/>
              <a:defRPr/>
            </a:pPr>
            <a:r>
              <a:rPr lang="da-DK" sz="2300" dirty="0">
                <a:latin typeface="Calibri" charset="0"/>
                <a:cs typeface="MS PGothic" charset="0"/>
              </a:rPr>
              <a:t>For</a:t>
            </a:r>
            <a:r>
              <a:rPr lang="da-DK" sz="2300" b="1" dirty="0">
                <a:latin typeface="Calibri" charset="0"/>
                <a:cs typeface="MS PGothic" charset="0"/>
              </a:rPr>
              <a:t>:</a:t>
            </a:r>
            <a:r>
              <a:rPr lang="da-DK" sz="3600" b="1" dirty="0">
                <a:latin typeface="Calibri" charset="0"/>
                <a:cs typeface="MS PGothic" charset="0"/>
              </a:rPr>
              <a:t> </a:t>
            </a:r>
          </a:p>
          <a:p>
            <a:pPr marL="0" indent="0" eaLnBrk="1" hangingPunct="1">
              <a:buNone/>
              <a:defRPr/>
            </a:pPr>
            <a:r>
              <a:rPr lang="da-DK" sz="2600" b="1" dirty="0" err="1" smtClean="0">
                <a:latin typeface="Calibri" charset="0"/>
                <a:cs typeface="MS PGothic" charset="0"/>
              </a:rPr>
              <a:t>iTour</a:t>
            </a:r>
            <a:r>
              <a:rPr lang="da-DK" sz="2600" b="1" dirty="0" smtClean="0">
                <a:latin typeface="Calibri" charset="0"/>
                <a:cs typeface="MS PGothic" charset="0"/>
              </a:rPr>
              <a:t> - Common Denmark</a:t>
            </a:r>
            <a:endParaRPr lang="da-DK" sz="2600" b="1" dirty="0">
              <a:latin typeface="Calibri" charset="0"/>
              <a:cs typeface="MS PGothic" charset="0"/>
            </a:endParaRPr>
          </a:p>
          <a:p>
            <a:pPr marL="0" indent="0" eaLnBrk="1" hangingPunct="1">
              <a:buFontTx/>
              <a:buNone/>
              <a:defRPr/>
            </a:pPr>
            <a:endParaRPr lang="da-DK" sz="3600" b="1" dirty="0" smtClean="0">
              <a:latin typeface="Calibri" charset="0"/>
              <a:cs typeface="MS PGothic" charset="0"/>
            </a:endParaRPr>
          </a:p>
          <a:p>
            <a:pPr marL="0" indent="0" eaLnBrk="1" hangingPunct="1">
              <a:buFontTx/>
              <a:buNone/>
              <a:defRPr/>
            </a:pPr>
            <a:r>
              <a:rPr lang="da-DK" sz="2000" dirty="0" smtClean="0">
                <a:latin typeface="Calibri" charset="0"/>
                <a:cs typeface="MS PGothic" charset="0"/>
              </a:rPr>
              <a:t>By:</a:t>
            </a:r>
          </a:p>
          <a:p>
            <a:pPr marL="0" indent="0" eaLnBrk="1" hangingPunct="1">
              <a:buFontTx/>
              <a:buNone/>
              <a:defRPr/>
            </a:pPr>
            <a:r>
              <a:rPr lang="da-DK" b="1" dirty="0" smtClean="0">
                <a:latin typeface="Calibri" charset="0"/>
                <a:cs typeface="MS PGothic" charset="0"/>
              </a:rPr>
              <a:t>Niels Liisberg </a:t>
            </a:r>
          </a:p>
          <a:p>
            <a:pPr marL="0" indent="0" eaLnBrk="1" hangingPunct="1">
              <a:buNone/>
              <a:defRPr/>
            </a:pPr>
            <a:endParaRPr lang="da-DK" dirty="0" smtClean="0">
              <a:latin typeface="Calibri" charset="0"/>
              <a:cs typeface="MS PGothic" charset="0"/>
            </a:endParaRPr>
          </a:p>
          <a:p>
            <a:pPr marL="0" indent="0" eaLnBrk="1" hangingPunct="1">
              <a:buFont typeface="Arial" charset="0"/>
              <a:buNone/>
              <a:defRPr/>
            </a:pPr>
            <a:endParaRPr lang="da-DK" sz="2000" b="1" dirty="0" smtClean="0">
              <a:latin typeface="Calibri" charset="0"/>
              <a:cs typeface="MS PGothic" charset="0"/>
            </a:endParaRPr>
          </a:p>
          <a:p>
            <a:pPr marL="0" indent="0" eaLnBrk="1" hangingPunct="1">
              <a:buFontTx/>
              <a:buNone/>
              <a:defRPr/>
            </a:pPr>
            <a:endParaRPr lang="da-DK" sz="2000" dirty="0" smtClean="0">
              <a:latin typeface="Calibri" charset="0"/>
              <a:cs typeface="MS PGothic" charset="0"/>
            </a:endParaRPr>
          </a:p>
          <a:p>
            <a:pPr marL="0" indent="0" eaLnBrk="1" hangingPunct="1">
              <a:buFontTx/>
              <a:buNone/>
              <a:defRPr/>
            </a:pPr>
            <a:endParaRPr lang="da-DK" sz="1400" dirty="0" smtClean="0">
              <a:latin typeface="Calibri" charset="0"/>
              <a:cs typeface="MS PGothic" charset="0"/>
            </a:endParaRPr>
          </a:p>
          <a:p>
            <a:pPr marL="0" indent="0" eaLnBrk="1" hangingPunct="1">
              <a:buFontTx/>
              <a:buNone/>
              <a:defRPr/>
            </a:pPr>
            <a:endParaRPr lang="da-DK" sz="1400" dirty="0" smtClean="0">
              <a:latin typeface="Calibri" charset="0"/>
              <a:cs typeface="MS PGothic" charset="0"/>
            </a:endParaRPr>
          </a:p>
          <a:p>
            <a:pPr marL="0" indent="0" eaLnBrk="1" hangingPunct="1">
              <a:buFontTx/>
              <a:buNone/>
              <a:defRPr/>
            </a:pPr>
            <a:endParaRPr lang="da-DK" sz="1400" dirty="0" smtClean="0">
              <a:latin typeface="Calibri" charset="0"/>
              <a:cs typeface="MS PGothic" charset="0"/>
            </a:endParaRPr>
          </a:p>
          <a:p>
            <a:pPr marL="0" indent="0" eaLnBrk="1" hangingPunct="1">
              <a:buFontTx/>
              <a:buNone/>
              <a:defRPr/>
            </a:pPr>
            <a:endParaRPr lang="da-DK" sz="1400" dirty="0">
              <a:latin typeface="Calibri" charset="0"/>
              <a:cs typeface="MS PGothic" charset="0"/>
            </a:endParaRPr>
          </a:p>
        </p:txBody>
      </p:sp>
      <p:pic>
        <p:nvPicPr>
          <p:cNvPr id="307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88127" y="3751263"/>
            <a:ext cx="2555875"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2">
            <a:hlinkClick r:id="rId3"/>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own Arrow 2"/>
          <p:cNvSpPr/>
          <p:nvPr/>
        </p:nvSpPr>
        <p:spPr>
          <a:xfrm rot="2062518">
            <a:off x="2816226" y="2873375"/>
            <a:ext cx="2930525" cy="1524000"/>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4000" dirty="0"/>
              <a:t>JSON</a:t>
            </a:r>
          </a:p>
        </p:txBody>
      </p:sp>
    </p:spTree>
    <p:extLst>
      <p:ext uri="{BB962C8B-B14F-4D97-AF65-F5344CB8AC3E}">
        <p14:creationId xmlns:p14="http://schemas.microsoft.com/office/powerpoint/2010/main" val="36243192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67544" y="382956"/>
            <a:ext cx="8229600" cy="952500"/>
          </a:xfrm>
        </p:spPr>
        <p:txBody>
          <a:bodyPr/>
          <a:lstStyle/>
          <a:p>
            <a:pPr eaLnBrk="1" fontAlgn="auto" hangingPunct="1">
              <a:spcAft>
                <a:spcPts val="0"/>
              </a:spcAft>
              <a:defRPr/>
            </a:pPr>
            <a:r>
              <a:rPr lang="en-US" sz="2800" b="1" dirty="0" err="1" smtClean="0">
                <a:ea typeface="+mj-ea"/>
                <a:cs typeface="+mj-cs"/>
              </a:rPr>
              <a:t>NoSQL</a:t>
            </a:r>
            <a:r>
              <a:rPr lang="en-US" sz="2800" b="1" dirty="0" smtClean="0">
                <a:ea typeface="+mj-ea"/>
                <a:cs typeface="+mj-cs"/>
              </a:rPr>
              <a:t> scales </a:t>
            </a:r>
            <a:r>
              <a:rPr lang="en-US" sz="2800" b="1" dirty="0" smtClean="0"/>
              <a:t>horizontally vs. </a:t>
            </a:r>
            <a:r>
              <a:rPr lang="en-US" sz="2800" b="1" dirty="0" smtClean="0">
                <a:ea typeface="+mj-ea"/>
                <a:cs typeface="+mj-cs"/>
              </a:rPr>
              <a:t>vertically</a:t>
            </a:r>
          </a:p>
        </p:txBody>
      </p:sp>
      <p:pic>
        <p:nvPicPr>
          <p:cNvPr id="33794"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0114" y="1297782"/>
            <a:ext cx="7019925" cy="42875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Left-Right Arrow 2"/>
          <p:cNvSpPr/>
          <p:nvPr/>
        </p:nvSpPr>
        <p:spPr>
          <a:xfrm>
            <a:off x="3924300" y="2557199"/>
            <a:ext cx="3455988" cy="900906"/>
          </a:xfrm>
          <a:prstGeom prst="lef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dirty="0" err="1"/>
              <a:t>NoSQL:Horizontally</a:t>
            </a:r>
            <a:endParaRPr lang="en-US" sz="2400" dirty="0"/>
          </a:p>
        </p:txBody>
      </p:sp>
      <p:sp>
        <p:nvSpPr>
          <p:cNvPr id="7" name="Left-Right Arrow 6"/>
          <p:cNvSpPr/>
          <p:nvPr/>
        </p:nvSpPr>
        <p:spPr>
          <a:xfrm rot="16200000">
            <a:off x="1871531" y="3457443"/>
            <a:ext cx="2879989" cy="1079500"/>
          </a:xfrm>
          <a:prstGeom prst="leftRightArrow">
            <a:avLst/>
          </a:prstGeom>
        </p:spPr>
        <p:style>
          <a:lnRef idx="1">
            <a:schemeClr val="accent1"/>
          </a:lnRef>
          <a:fillRef idx="3">
            <a:schemeClr val="accent1"/>
          </a:fillRef>
          <a:effectRef idx="2">
            <a:schemeClr val="accent1"/>
          </a:effectRef>
          <a:fontRef idx="minor">
            <a:schemeClr val="lt1"/>
          </a:fontRef>
        </p:style>
        <p:txBody>
          <a:bodyPr anchor="ctr"/>
          <a:lstStyle/>
          <a:p>
            <a:pPr>
              <a:defRPr/>
            </a:pPr>
            <a:r>
              <a:rPr lang="en-US" sz="2800" dirty="0"/>
              <a:t>DB2:Vertically</a:t>
            </a:r>
          </a:p>
        </p:txBody>
      </p:sp>
    </p:spTree>
    <p:extLst>
      <p:ext uri="{BB962C8B-B14F-4D97-AF65-F5344CB8AC3E}">
        <p14:creationId xmlns:p14="http://schemas.microsoft.com/office/powerpoint/2010/main" val="2905315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468313" y="380232"/>
            <a:ext cx="8229600" cy="952500"/>
          </a:xfrm>
        </p:spPr>
        <p:txBody>
          <a:bodyPr/>
          <a:lstStyle/>
          <a:p>
            <a:pPr eaLnBrk="1" fontAlgn="auto" hangingPunct="1">
              <a:spcAft>
                <a:spcPts val="0"/>
              </a:spcAft>
              <a:defRPr/>
            </a:pPr>
            <a:r>
              <a:rPr lang="en-US" sz="2800" b="1" dirty="0" err="1" smtClean="0">
                <a:ea typeface="+mj-ea"/>
                <a:cs typeface="+mj-cs"/>
              </a:rPr>
              <a:t>NoSQL</a:t>
            </a:r>
            <a:r>
              <a:rPr lang="en-US" sz="2800" b="1" dirty="0" smtClean="0">
                <a:ea typeface="+mj-ea"/>
                <a:cs typeface="+mj-cs"/>
              </a:rPr>
              <a:t> scales </a:t>
            </a:r>
            <a:r>
              <a:rPr lang="en-US" sz="2800" b="1" dirty="0" smtClean="0"/>
              <a:t>horizontally vs. </a:t>
            </a:r>
            <a:r>
              <a:rPr lang="en-US" sz="2800" b="1" dirty="0" smtClean="0">
                <a:ea typeface="+mj-ea"/>
                <a:cs typeface="+mj-cs"/>
              </a:rPr>
              <a:t>vertically</a:t>
            </a:r>
          </a:p>
        </p:txBody>
      </p:sp>
      <p:pic>
        <p:nvPicPr>
          <p:cNvPr id="35842"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0114" y="1297782"/>
            <a:ext cx="7007225" cy="4115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Left-Right Arrow 7"/>
          <p:cNvSpPr/>
          <p:nvPr/>
        </p:nvSpPr>
        <p:spPr>
          <a:xfrm>
            <a:off x="3924300" y="2557199"/>
            <a:ext cx="3455988" cy="900906"/>
          </a:xfrm>
          <a:prstGeom prst="lef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400" dirty="0" err="1"/>
              <a:t>NoSQL:Horizontally</a:t>
            </a:r>
            <a:endParaRPr lang="en-US" sz="2400" dirty="0"/>
          </a:p>
        </p:txBody>
      </p:sp>
      <p:sp>
        <p:nvSpPr>
          <p:cNvPr id="5" name="Down Arrow 4"/>
          <p:cNvSpPr/>
          <p:nvPr/>
        </p:nvSpPr>
        <p:spPr>
          <a:xfrm rot="18993377">
            <a:off x="-280988" y="2243667"/>
            <a:ext cx="4679951" cy="2879990"/>
          </a:xfrm>
          <a:prstGeom prst="downArrow">
            <a:avLst/>
          </a:prstGeom>
          <a:solidFill>
            <a:schemeClr val="bg2">
              <a:lumMod val="5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4800" dirty="0"/>
              <a:t>JSON</a:t>
            </a:r>
          </a:p>
          <a:p>
            <a:pPr algn="ctr">
              <a:defRPr/>
            </a:pPr>
            <a:r>
              <a:rPr lang="en-US" sz="4800" dirty="0"/>
              <a:t>In </a:t>
            </a:r>
          </a:p>
          <a:p>
            <a:pPr algn="ctr">
              <a:defRPr/>
            </a:pPr>
            <a:r>
              <a:rPr lang="en-US" sz="4800" dirty="0"/>
              <a:t>CLOB</a:t>
            </a:r>
          </a:p>
        </p:txBody>
      </p:sp>
    </p:spTree>
    <p:extLst>
      <p:ext uri="{BB962C8B-B14F-4D97-AF65-F5344CB8AC3E}">
        <p14:creationId xmlns:p14="http://schemas.microsoft.com/office/powerpoint/2010/main" val="137441986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3"/>
          <p:cNvSpPr txBox="1">
            <a:spLocks noChangeArrowheads="1"/>
          </p:cNvSpPr>
          <p:nvPr/>
        </p:nvSpPr>
        <p:spPr bwMode="auto">
          <a:xfrm>
            <a:off x="468314" y="1051719"/>
            <a:ext cx="7272337" cy="4446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lvl1pPr marL="342900" indent="-342900" algn="l" rtl="0" eaLnBrk="0" fontAlgn="base" hangingPunct="0">
              <a:spcBef>
                <a:spcPct val="20000"/>
              </a:spcBef>
              <a:spcAft>
                <a:spcPct val="0"/>
              </a:spcAft>
              <a:buChar char="•"/>
              <a:defRPr sz="2400">
                <a:solidFill>
                  <a:srgbClr val="32373D"/>
                </a:solidFill>
                <a:latin typeface="+mn-lt"/>
                <a:ea typeface="+mn-ea"/>
                <a:cs typeface="ＭＳ Ｐゴシック" charset="0"/>
              </a:defRPr>
            </a:lvl1pPr>
            <a:lvl2pPr marL="742950" indent="-285750" algn="l" rtl="0" eaLnBrk="0" fontAlgn="base" hangingPunct="0">
              <a:spcBef>
                <a:spcPct val="20000"/>
              </a:spcBef>
              <a:spcAft>
                <a:spcPct val="0"/>
              </a:spcAft>
              <a:buChar char="•"/>
              <a:defRPr sz="2000">
                <a:solidFill>
                  <a:srgbClr val="A42A98"/>
                </a:solidFill>
                <a:latin typeface="+mn-lt"/>
                <a:ea typeface="+mn-ea"/>
              </a:defRPr>
            </a:lvl2pPr>
            <a:lvl3pPr marL="1143000" indent="-228600" algn="l" rtl="0" eaLnBrk="0" fontAlgn="base" hangingPunct="0">
              <a:spcBef>
                <a:spcPct val="20000"/>
              </a:spcBef>
              <a:spcAft>
                <a:spcPct val="0"/>
              </a:spcAft>
              <a:buChar char="•"/>
              <a:defRPr>
                <a:solidFill>
                  <a:srgbClr val="A42A98"/>
                </a:solidFill>
                <a:latin typeface="+mn-lt"/>
                <a:ea typeface="+mn-ea"/>
              </a:defRPr>
            </a:lvl3pPr>
            <a:lvl4pPr marL="1600200" indent="-228600" algn="l" rtl="0" eaLnBrk="0" fontAlgn="base" hangingPunct="0">
              <a:spcBef>
                <a:spcPct val="20000"/>
              </a:spcBef>
              <a:spcAft>
                <a:spcPct val="0"/>
              </a:spcAft>
              <a:buChar char="•"/>
              <a:defRPr sz="1600">
                <a:solidFill>
                  <a:srgbClr val="A42A98"/>
                </a:solidFill>
                <a:latin typeface="+mn-lt"/>
                <a:ea typeface="+mn-ea"/>
              </a:defRPr>
            </a:lvl4pPr>
            <a:lvl5pPr marL="2057400" indent="-228600" algn="l" rtl="0" eaLnBrk="0" fontAlgn="base" hangingPunct="0">
              <a:spcBef>
                <a:spcPct val="20000"/>
              </a:spcBef>
              <a:spcAft>
                <a:spcPct val="0"/>
              </a:spcAft>
              <a:buChar char="•"/>
              <a:defRPr sz="1400">
                <a:solidFill>
                  <a:srgbClr val="A42A98"/>
                </a:solidFill>
                <a:latin typeface="+mn-lt"/>
                <a:ea typeface="+mn-ea"/>
              </a:defRPr>
            </a:lvl5pPr>
            <a:lvl6pPr marL="2514600" indent="-228600" algn="l" rtl="0" fontAlgn="base">
              <a:spcBef>
                <a:spcPct val="20000"/>
              </a:spcBef>
              <a:spcAft>
                <a:spcPct val="0"/>
              </a:spcAft>
              <a:buChar char="•"/>
              <a:defRPr sz="1400">
                <a:solidFill>
                  <a:srgbClr val="A42A98"/>
                </a:solidFill>
                <a:latin typeface="+mn-lt"/>
                <a:ea typeface="+mn-ea"/>
              </a:defRPr>
            </a:lvl6pPr>
            <a:lvl7pPr marL="2971800" indent="-228600" algn="l" rtl="0" fontAlgn="base">
              <a:spcBef>
                <a:spcPct val="20000"/>
              </a:spcBef>
              <a:spcAft>
                <a:spcPct val="0"/>
              </a:spcAft>
              <a:buChar char="•"/>
              <a:defRPr sz="1400">
                <a:solidFill>
                  <a:srgbClr val="A42A98"/>
                </a:solidFill>
                <a:latin typeface="+mn-lt"/>
                <a:ea typeface="+mn-ea"/>
              </a:defRPr>
            </a:lvl7pPr>
            <a:lvl8pPr marL="3429000" indent="-228600" algn="l" rtl="0" fontAlgn="base">
              <a:spcBef>
                <a:spcPct val="20000"/>
              </a:spcBef>
              <a:spcAft>
                <a:spcPct val="0"/>
              </a:spcAft>
              <a:buChar char="•"/>
              <a:defRPr sz="1400">
                <a:solidFill>
                  <a:srgbClr val="A42A98"/>
                </a:solidFill>
                <a:latin typeface="+mn-lt"/>
                <a:ea typeface="+mn-ea"/>
              </a:defRPr>
            </a:lvl8pPr>
            <a:lvl9pPr marL="3886200" indent="-228600" algn="l" rtl="0" fontAlgn="base">
              <a:spcBef>
                <a:spcPct val="20000"/>
              </a:spcBef>
              <a:spcAft>
                <a:spcPct val="0"/>
              </a:spcAft>
              <a:buChar char="•"/>
              <a:defRPr sz="1400">
                <a:solidFill>
                  <a:srgbClr val="A42A98"/>
                </a:solidFill>
                <a:latin typeface="+mn-lt"/>
                <a:ea typeface="+mn-ea"/>
              </a:defRPr>
            </a:lvl9pPr>
          </a:lstStyle>
          <a:p>
            <a:pPr eaLnBrk="1" hangingPunct="1">
              <a:defRPr/>
            </a:pPr>
            <a:endParaRPr lang="en-US" dirty="0" smtClean="0"/>
          </a:p>
          <a:p>
            <a:pPr lvl="1" eaLnBrk="1" hangingPunct="1">
              <a:defRPr/>
            </a:pPr>
            <a:r>
              <a:rPr lang="en-US" sz="2400" dirty="0" smtClean="0"/>
              <a:t>Non-relational !!</a:t>
            </a:r>
            <a:endParaRPr lang="is-IS" sz="2400" dirty="0" smtClean="0"/>
          </a:p>
          <a:p>
            <a:pPr lvl="1" eaLnBrk="1" hangingPunct="1">
              <a:defRPr/>
            </a:pPr>
            <a:r>
              <a:rPr lang="is-IS" sz="2400" dirty="0" smtClean="0"/>
              <a:t>Not Only SQL </a:t>
            </a:r>
            <a:r>
              <a:rPr lang="mr-IN" sz="2400" dirty="0" smtClean="0"/>
              <a:t>–</a:t>
            </a:r>
            <a:r>
              <a:rPr lang="is-IS" sz="2400" dirty="0" smtClean="0"/>
              <a:t> it is more</a:t>
            </a:r>
            <a:endParaRPr lang="en-US" sz="2400" dirty="0"/>
          </a:p>
          <a:p>
            <a:pPr lvl="1" eaLnBrk="1" hangingPunct="1">
              <a:defRPr/>
            </a:pPr>
            <a:r>
              <a:rPr lang="en-US" sz="2400" dirty="0" smtClean="0"/>
              <a:t>Unstructured data (abstract data)</a:t>
            </a:r>
          </a:p>
          <a:p>
            <a:pPr lvl="1" eaLnBrk="1" hangingPunct="1">
              <a:defRPr/>
            </a:pPr>
            <a:r>
              <a:rPr lang="en-US" sz="2400" dirty="0" smtClean="0"/>
              <a:t>Increasingly used in big-data</a:t>
            </a:r>
          </a:p>
          <a:p>
            <a:pPr lvl="1" eaLnBrk="1" hangingPunct="1">
              <a:defRPr/>
            </a:pPr>
            <a:r>
              <a:rPr lang="en-US" sz="2400" dirty="0" smtClean="0"/>
              <a:t>Cool for Web application ( tweets, </a:t>
            </a:r>
            <a:r>
              <a:rPr lang="en-US" sz="2400" dirty="0" err="1" smtClean="0"/>
              <a:t>facebook</a:t>
            </a:r>
            <a:r>
              <a:rPr lang="en-US" sz="2400" dirty="0" smtClean="0"/>
              <a:t>)</a:t>
            </a:r>
          </a:p>
          <a:p>
            <a:pPr lvl="1" eaLnBrk="1" hangingPunct="1">
              <a:defRPr/>
            </a:pPr>
            <a:r>
              <a:rPr lang="en-US" sz="2400" dirty="0" smtClean="0"/>
              <a:t>Strong bindings to JSON (and XML)</a:t>
            </a:r>
          </a:p>
          <a:p>
            <a:pPr lvl="1" eaLnBrk="1" hangingPunct="1">
              <a:defRPr/>
            </a:pPr>
            <a:r>
              <a:rPr lang="en-US" sz="2400" dirty="0" smtClean="0"/>
              <a:t>“Eventual consistency” !!</a:t>
            </a:r>
          </a:p>
          <a:p>
            <a:pPr marL="457200" lvl="1" indent="0" eaLnBrk="1" hangingPunct="1">
              <a:buFontTx/>
              <a:buNone/>
              <a:defRPr/>
            </a:pPr>
            <a:endParaRPr lang="en-US" dirty="0" smtClean="0"/>
          </a:p>
          <a:p>
            <a:pPr eaLnBrk="1" hangingPunct="1">
              <a:defRPr/>
            </a:pPr>
            <a:endParaRPr lang="en-US" sz="2000" dirty="0" smtClean="0"/>
          </a:p>
          <a:p>
            <a:pPr eaLnBrk="1" hangingPunct="1">
              <a:defRPr/>
            </a:pPr>
            <a:endParaRPr lang="en-US" sz="2000" dirty="0" smtClean="0"/>
          </a:p>
          <a:p>
            <a:pPr eaLnBrk="1" hangingPunct="1">
              <a:defRPr/>
            </a:pPr>
            <a:endParaRPr lang="en-US" sz="2000" dirty="0" smtClean="0"/>
          </a:p>
        </p:txBody>
      </p:sp>
      <p:sp>
        <p:nvSpPr>
          <p:cNvPr id="6" name="Rectangle 2"/>
          <p:cNvSpPr>
            <a:spLocks noGrp="1" noChangeArrowheads="1"/>
          </p:cNvSpPr>
          <p:nvPr>
            <p:ph type="title"/>
          </p:nvPr>
        </p:nvSpPr>
        <p:spPr>
          <a:xfrm>
            <a:off x="468313" y="576792"/>
            <a:ext cx="8229600" cy="952500"/>
          </a:xfrm>
        </p:spPr>
        <p:txBody>
          <a:bodyPr/>
          <a:lstStyle/>
          <a:p>
            <a:pPr eaLnBrk="1" fontAlgn="auto" hangingPunct="1">
              <a:spcAft>
                <a:spcPts val="0"/>
              </a:spcAft>
              <a:defRPr/>
            </a:pPr>
            <a:r>
              <a:rPr lang="da-DK" sz="2800" b="1" dirty="0" err="1" smtClean="0">
                <a:ea typeface="+mj-ea"/>
                <a:cs typeface="+mj-cs"/>
              </a:rPr>
              <a:t>Why</a:t>
            </a:r>
            <a:r>
              <a:rPr lang="da-DK" sz="2800" b="1" dirty="0" smtClean="0">
                <a:ea typeface="+mj-ea"/>
                <a:cs typeface="+mj-cs"/>
              </a:rPr>
              <a:t> </a:t>
            </a:r>
            <a:r>
              <a:rPr lang="da-DK" sz="2800" b="1" dirty="0" err="1" smtClean="0">
                <a:ea typeface="+mj-ea"/>
                <a:cs typeface="+mj-cs"/>
              </a:rPr>
              <a:t>NoSQL</a:t>
            </a:r>
            <a:r>
              <a:rPr lang="da-DK" sz="2800" b="1" dirty="0" smtClean="0">
                <a:ea typeface="+mj-ea"/>
                <a:cs typeface="+mj-cs"/>
              </a:rPr>
              <a:t>?</a:t>
            </a:r>
          </a:p>
        </p:txBody>
      </p:sp>
    </p:spTree>
    <p:extLst>
      <p:ext uri="{BB962C8B-B14F-4D97-AF65-F5344CB8AC3E}">
        <p14:creationId xmlns:p14="http://schemas.microsoft.com/office/powerpoint/2010/main" val="31812318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animEffect transition="in" filter="fade">
                                      <p:cBhvr>
                                        <p:cTn id="7" dur="1000"/>
                                        <p:tgtEl>
                                          <p:spTgt spid="14">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xEl>
                                              <p:pRg st="2" end="2"/>
                                            </p:txEl>
                                          </p:spTgt>
                                        </p:tgtEl>
                                        <p:attrNameLst>
                                          <p:attrName>style.visibility</p:attrName>
                                        </p:attrNameLst>
                                      </p:cBhvr>
                                      <p:to>
                                        <p:strVal val="visible"/>
                                      </p:to>
                                    </p:set>
                                    <p:animEffect transition="in" filter="fade">
                                      <p:cBhvr>
                                        <p:cTn id="10" dur="1000"/>
                                        <p:tgtEl>
                                          <p:spTgt spid="14">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xEl>
                                              <p:pRg st="3" end="3"/>
                                            </p:txEl>
                                          </p:spTgt>
                                        </p:tgtEl>
                                        <p:attrNameLst>
                                          <p:attrName>style.visibility</p:attrName>
                                        </p:attrNameLst>
                                      </p:cBhvr>
                                      <p:to>
                                        <p:strVal val="visible"/>
                                      </p:to>
                                    </p:set>
                                    <p:animEffect transition="in" filter="fade">
                                      <p:cBhvr>
                                        <p:cTn id="13" dur="1000"/>
                                        <p:tgtEl>
                                          <p:spTgt spid="14">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xEl>
                                              <p:pRg st="4" end="4"/>
                                            </p:txEl>
                                          </p:spTgt>
                                        </p:tgtEl>
                                        <p:attrNameLst>
                                          <p:attrName>style.visibility</p:attrName>
                                        </p:attrNameLst>
                                      </p:cBhvr>
                                      <p:to>
                                        <p:strVal val="visible"/>
                                      </p:to>
                                    </p:set>
                                    <p:animEffect transition="in" filter="fade">
                                      <p:cBhvr>
                                        <p:cTn id="16" dur="1000"/>
                                        <p:tgtEl>
                                          <p:spTgt spid="14">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xEl>
                                              <p:pRg st="5" end="5"/>
                                            </p:txEl>
                                          </p:spTgt>
                                        </p:tgtEl>
                                        <p:attrNameLst>
                                          <p:attrName>style.visibility</p:attrName>
                                        </p:attrNameLst>
                                      </p:cBhvr>
                                      <p:to>
                                        <p:strVal val="visible"/>
                                      </p:to>
                                    </p:set>
                                    <p:animEffect transition="in" filter="fade">
                                      <p:cBhvr>
                                        <p:cTn id="19" dur="1000"/>
                                        <p:tgtEl>
                                          <p:spTgt spid="14">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xEl>
                                              <p:pRg st="6" end="6"/>
                                            </p:txEl>
                                          </p:spTgt>
                                        </p:tgtEl>
                                        <p:attrNameLst>
                                          <p:attrName>style.visibility</p:attrName>
                                        </p:attrNameLst>
                                      </p:cBhvr>
                                      <p:to>
                                        <p:strVal val="visible"/>
                                      </p:to>
                                    </p:set>
                                    <p:animEffect transition="in" filter="fade">
                                      <p:cBhvr>
                                        <p:cTn id="22" dur="1000"/>
                                        <p:tgtEl>
                                          <p:spTgt spid="14">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xEl>
                                              <p:pRg st="7" end="7"/>
                                            </p:txEl>
                                          </p:spTgt>
                                        </p:tgtEl>
                                        <p:attrNameLst>
                                          <p:attrName>style.visibility</p:attrName>
                                        </p:attrNameLst>
                                      </p:cBhvr>
                                      <p:to>
                                        <p:strVal val="visible"/>
                                      </p:to>
                                    </p:set>
                                    <p:animEffect transition="in" filter="fade">
                                      <p:cBhvr>
                                        <p:cTn id="25" dur="1000"/>
                                        <p:tgtEl>
                                          <p:spTgt spid="14">
                                            <p:txEl>
                                              <p:pRg st="7" end="7"/>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2820"/>
            <a:ext cx="9144000" cy="5665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744681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756709"/>
            <a:ext cx="4256088" cy="4115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155612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3">
            <a:hlinkClick r:id="rId3"/>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2646"/>
            <a:ext cx="9144000" cy="5245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4398536"/>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520" y="910167"/>
            <a:ext cx="8640960" cy="3886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5358252"/>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1" descr="DSC_008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28183" y="3638021"/>
            <a:ext cx="3276179" cy="2165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txBox="1">
            <a:spLocks noChangeArrowheads="1"/>
          </p:cNvSpPr>
          <p:nvPr/>
        </p:nvSpPr>
        <p:spPr bwMode="auto">
          <a:xfrm>
            <a:off x="468313" y="1051720"/>
            <a:ext cx="6551612" cy="4146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lvl1pPr marL="342900" indent="-342900" algn="l" rtl="0" eaLnBrk="0" fontAlgn="base" hangingPunct="0">
              <a:spcBef>
                <a:spcPct val="20000"/>
              </a:spcBef>
              <a:spcAft>
                <a:spcPct val="0"/>
              </a:spcAft>
              <a:buChar char="•"/>
              <a:defRPr sz="2400">
                <a:solidFill>
                  <a:srgbClr val="32373D"/>
                </a:solidFill>
                <a:latin typeface="+mn-lt"/>
                <a:ea typeface="+mn-ea"/>
                <a:cs typeface="ＭＳ Ｐゴシック" charset="0"/>
              </a:defRPr>
            </a:lvl1pPr>
            <a:lvl2pPr marL="742950" indent="-285750" algn="l" rtl="0" eaLnBrk="0" fontAlgn="base" hangingPunct="0">
              <a:spcBef>
                <a:spcPct val="20000"/>
              </a:spcBef>
              <a:spcAft>
                <a:spcPct val="0"/>
              </a:spcAft>
              <a:buChar char="•"/>
              <a:defRPr sz="2000">
                <a:solidFill>
                  <a:srgbClr val="A42A98"/>
                </a:solidFill>
                <a:latin typeface="+mn-lt"/>
                <a:ea typeface="+mn-ea"/>
              </a:defRPr>
            </a:lvl2pPr>
            <a:lvl3pPr marL="1143000" indent="-228600" algn="l" rtl="0" eaLnBrk="0" fontAlgn="base" hangingPunct="0">
              <a:spcBef>
                <a:spcPct val="20000"/>
              </a:spcBef>
              <a:spcAft>
                <a:spcPct val="0"/>
              </a:spcAft>
              <a:buChar char="•"/>
              <a:defRPr>
                <a:solidFill>
                  <a:srgbClr val="A42A98"/>
                </a:solidFill>
                <a:latin typeface="+mn-lt"/>
                <a:ea typeface="+mn-ea"/>
              </a:defRPr>
            </a:lvl3pPr>
            <a:lvl4pPr marL="1600200" indent="-228600" algn="l" rtl="0" eaLnBrk="0" fontAlgn="base" hangingPunct="0">
              <a:spcBef>
                <a:spcPct val="20000"/>
              </a:spcBef>
              <a:spcAft>
                <a:spcPct val="0"/>
              </a:spcAft>
              <a:buChar char="•"/>
              <a:defRPr sz="1600">
                <a:solidFill>
                  <a:srgbClr val="A42A98"/>
                </a:solidFill>
                <a:latin typeface="+mn-lt"/>
                <a:ea typeface="+mn-ea"/>
              </a:defRPr>
            </a:lvl4pPr>
            <a:lvl5pPr marL="2057400" indent="-228600" algn="l" rtl="0" eaLnBrk="0" fontAlgn="base" hangingPunct="0">
              <a:spcBef>
                <a:spcPct val="20000"/>
              </a:spcBef>
              <a:spcAft>
                <a:spcPct val="0"/>
              </a:spcAft>
              <a:buChar char="•"/>
              <a:defRPr sz="1400">
                <a:solidFill>
                  <a:srgbClr val="A42A98"/>
                </a:solidFill>
                <a:latin typeface="+mn-lt"/>
                <a:ea typeface="+mn-ea"/>
              </a:defRPr>
            </a:lvl5pPr>
            <a:lvl6pPr marL="2514600" indent="-228600" algn="l" rtl="0" fontAlgn="base">
              <a:spcBef>
                <a:spcPct val="20000"/>
              </a:spcBef>
              <a:spcAft>
                <a:spcPct val="0"/>
              </a:spcAft>
              <a:buChar char="•"/>
              <a:defRPr sz="1400">
                <a:solidFill>
                  <a:srgbClr val="A42A98"/>
                </a:solidFill>
                <a:latin typeface="+mn-lt"/>
                <a:ea typeface="+mn-ea"/>
              </a:defRPr>
            </a:lvl6pPr>
            <a:lvl7pPr marL="2971800" indent="-228600" algn="l" rtl="0" fontAlgn="base">
              <a:spcBef>
                <a:spcPct val="20000"/>
              </a:spcBef>
              <a:spcAft>
                <a:spcPct val="0"/>
              </a:spcAft>
              <a:buChar char="•"/>
              <a:defRPr sz="1400">
                <a:solidFill>
                  <a:srgbClr val="A42A98"/>
                </a:solidFill>
                <a:latin typeface="+mn-lt"/>
                <a:ea typeface="+mn-ea"/>
              </a:defRPr>
            </a:lvl7pPr>
            <a:lvl8pPr marL="3429000" indent="-228600" algn="l" rtl="0" fontAlgn="base">
              <a:spcBef>
                <a:spcPct val="20000"/>
              </a:spcBef>
              <a:spcAft>
                <a:spcPct val="0"/>
              </a:spcAft>
              <a:buChar char="•"/>
              <a:defRPr sz="1400">
                <a:solidFill>
                  <a:srgbClr val="A42A98"/>
                </a:solidFill>
                <a:latin typeface="+mn-lt"/>
                <a:ea typeface="+mn-ea"/>
              </a:defRPr>
            </a:lvl8pPr>
            <a:lvl9pPr marL="3886200" indent="-228600" algn="l" rtl="0" fontAlgn="base">
              <a:spcBef>
                <a:spcPct val="20000"/>
              </a:spcBef>
              <a:spcAft>
                <a:spcPct val="0"/>
              </a:spcAft>
              <a:buChar char="•"/>
              <a:defRPr sz="1400">
                <a:solidFill>
                  <a:srgbClr val="A42A98"/>
                </a:solidFill>
                <a:latin typeface="+mn-lt"/>
                <a:ea typeface="+mn-ea"/>
              </a:defRPr>
            </a:lvl9pPr>
          </a:lstStyle>
          <a:p>
            <a:pPr marL="0" indent="0" eaLnBrk="1" hangingPunct="1">
              <a:buFontTx/>
              <a:buNone/>
              <a:defRPr/>
            </a:pPr>
            <a:r>
              <a:rPr lang="da-DK" dirty="0" err="1" smtClean="0">
                <a:sym typeface="Wingdings"/>
              </a:rPr>
              <a:t>Based</a:t>
            </a:r>
            <a:r>
              <a:rPr lang="da-DK" dirty="0" smtClean="0">
                <a:sym typeface="Wingdings"/>
              </a:rPr>
              <a:t> on </a:t>
            </a:r>
            <a:r>
              <a:rPr lang="da-DK" dirty="0" err="1" smtClean="0">
                <a:sym typeface="Wingdings"/>
              </a:rPr>
              <a:t>my</a:t>
            </a:r>
            <a:r>
              <a:rPr lang="da-DK" dirty="0" smtClean="0">
                <a:sym typeface="Wingdings"/>
              </a:rPr>
              <a:t> DB2 SQL workshop: </a:t>
            </a:r>
          </a:p>
          <a:p>
            <a:pPr marL="0" indent="0" eaLnBrk="1" hangingPunct="1">
              <a:buFontTx/>
              <a:buNone/>
              <a:defRPr/>
            </a:pPr>
            <a:endParaRPr lang="da-DK" dirty="0">
              <a:sym typeface="Wingdings"/>
            </a:endParaRPr>
          </a:p>
          <a:p>
            <a:pPr marL="0" indent="0" eaLnBrk="1" hangingPunct="1">
              <a:buFontTx/>
              <a:buNone/>
              <a:defRPr/>
            </a:pPr>
            <a:r>
              <a:rPr lang="da-DK" dirty="0" smtClean="0">
                <a:sym typeface="Wingdings"/>
              </a:rPr>
              <a:t>	”DB2 on steroids” </a:t>
            </a:r>
            <a:endParaRPr lang="da-DK" dirty="0" smtClean="0"/>
          </a:p>
          <a:p>
            <a:pPr marL="0" indent="0" eaLnBrk="1" hangingPunct="1">
              <a:buFontTx/>
              <a:buNone/>
              <a:defRPr/>
            </a:pPr>
            <a:endParaRPr lang="da-DK" sz="2000" dirty="0"/>
          </a:p>
          <a:p>
            <a:pPr marL="0" indent="0" eaLnBrk="1" hangingPunct="1">
              <a:buFontTx/>
              <a:buNone/>
              <a:defRPr/>
            </a:pPr>
            <a:endParaRPr lang="da-DK" sz="2000" dirty="0" smtClean="0"/>
          </a:p>
          <a:p>
            <a:pPr marL="0" indent="0" eaLnBrk="1" hangingPunct="1">
              <a:buFontTx/>
              <a:buNone/>
              <a:defRPr/>
            </a:pPr>
            <a:r>
              <a:rPr lang="da-DK" sz="2000" dirty="0" err="1"/>
              <a:t>It’s</a:t>
            </a:r>
            <a:r>
              <a:rPr lang="da-DK" sz="2000" dirty="0"/>
              <a:t> DEMO time </a:t>
            </a:r>
            <a:r>
              <a:rPr lang="da-DK" sz="2000" dirty="0">
                <a:sym typeface="Wingdings"/>
              </a:rPr>
              <a:t></a:t>
            </a:r>
          </a:p>
          <a:p>
            <a:pPr marL="0" indent="0" eaLnBrk="1" hangingPunct="1">
              <a:buFontTx/>
              <a:buNone/>
              <a:defRPr/>
            </a:pPr>
            <a:endParaRPr lang="da-DK" sz="2000" dirty="0" smtClean="0"/>
          </a:p>
          <a:p>
            <a:pPr eaLnBrk="1" hangingPunct="1">
              <a:defRPr/>
            </a:pPr>
            <a:endParaRPr lang="da-DK" sz="2000" dirty="0"/>
          </a:p>
          <a:p>
            <a:pPr eaLnBrk="1" hangingPunct="1">
              <a:defRPr/>
            </a:pPr>
            <a:endParaRPr lang="da-DK" sz="2000" dirty="0" smtClean="0"/>
          </a:p>
          <a:p>
            <a:pPr eaLnBrk="1" hangingPunct="1">
              <a:defRPr/>
            </a:pPr>
            <a:endParaRPr lang="da-DK" sz="2000" dirty="0" smtClean="0"/>
          </a:p>
        </p:txBody>
      </p:sp>
    </p:spTree>
    <p:extLst>
      <p:ext uri="{BB962C8B-B14F-4D97-AF65-F5344CB8AC3E}">
        <p14:creationId xmlns:p14="http://schemas.microsoft.com/office/powerpoint/2010/main" val="203760360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bwMode="auto">
          <a:xfrm>
            <a:off x="468313" y="457729"/>
            <a:ext cx="8229600" cy="952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2800">
                <a:latin typeface="Arial" charset="0"/>
              </a:rPr>
              <a:t>JSON_TABLE</a:t>
            </a:r>
          </a:p>
        </p:txBody>
      </p:sp>
      <p:sp>
        <p:nvSpPr>
          <p:cNvPr id="49154" name="Content Placeholder 2"/>
          <p:cNvSpPr>
            <a:spLocks noGrp="1"/>
          </p:cNvSpPr>
          <p:nvPr>
            <p:ph idx="1"/>
          </p:nvPr>
        </p:nvSpPr>
        <p:spPr/>
        <p:txBody>
          <a:bodyPr/>
          <a:lstStyle/>
          <a:p>
            <a:r>
              <a:rPr lang="en-US" sz="1400">
                <a:latin typeface="Arial" charset="0"/>
              </a:rPr>
              <a:t>Converts a JSON expression into relational data</a:t>
            </a:r>
          </a:p>
          <a:p>
            <a:r>
              <a:rPr lang="en-US" sz="1400" b="1">
                <a:latin typeface="Arial" charset="0"/>
              </a:rPr>
              <a:t>JSON-expressions</a:t>
            </a:r>
            <a:r>
              <a:rPr lang="en-US" sz="1400">
                <a:latin typeface="Arial" charset="0"/>
              </a:rPr>
              <a:t> can be:</a:t>
            </a:r>
          </a:p>
          <a:p>
            <a:pPr lvl="1"/>
            <a:r>
              <a:rPr lang="en-US" sz="1200">
                <a:latin typeface="Arial" charset="0"/>
              </a:rPr>
              <a:t>Character or Graphic </a:t>
            </a:r>
            <a:br>
              <a:rPr lang="en-US" sz="1200">
                <a:latin typeface="Arial" charset="0"/>
              </a:rPr>
            </a:br>
            <a:r>
              <a:rPr lang="en-US" sz="1200">
                <a:latin typeface="Arial" charset="0"/>
              </a:rPr>
              <a:t>(use FORMAT JSON)</a:t>
            </a:r>
          </a:p>
          <a:p>
            <a:pPr lvl="1"/>
            <a:r>
              <a:rPr lang="en-US" sz="1200">
                <a:latin typeface="Arial" charset="0"/>
              </a:rPr>
              <a:t>Binary </a:t>
            </a:r>
            <a:br>
              <a:rPr lang="en-US" sz="1200">
                <a:latin typeface="Arial" charset="0"/>
              </a:rPr>
            </a:br>
            <a:r>
              <a:rPr lang="en-US" sz="1200">
                <a:latin typeface="Arial" charset="0"/>
              </a:rPr>
              <a:t>(use FORMAT BSON)</a:t>
            </a:r>
            <a:br>
              <a:rPr lang="en-US" sz="1200">
                <a:latin typeface="Arial" charset="0"/>
              </a:rPr>
            </a:br>
            <a:endParaRPr lang="en-US" sz="1200">
              <a:latin typeface="Arial" charset="0"/>
            </a:endParaRPr>
          </a:p>
          <a:p>
            <a:r>
              <a:rPr lang="en-US" sz="1400" b="1">
                <a:latin typeface="Arial" charset="0"/>
              </a:rPr>
              <a:t>JSON path expression</a:t>
            </a:r>
          </a:p>
          <a:p>
            <a:pPr lvl="1"/>
            <a:r>
              <a:rPr lang="en-US" sz="1200" b="1">
                <a:latin typeface="Arial" charset="0"/>
              </a:rPr>
              <a:t>lax</a:t>
            </a:r>
          </a:p>
          <a:p>
            <a:pPr lvl="2"/>
            <a:r>
              <a:rPr lang="en-US" sz="1100">
                <a:latin typeface="Arial" charset="0"/>
              </a:rPr>
              <a:t>Structural problems are tolerated</a:t>
            </a:r>
          </a:p>
          <a:p>
            <a:pPr lvl="2"/>
            <a:r>
              <a:rPr lang="en-US" sz="1100">
                <a:latin typeface="Arial" charset="0"/>
              </a:rPr>
              <a:t>Arrays are automatically unnested</a:t>
            </a:r>
          </a:p>
          <a:p>
            <a:pPr lvl="1"/>
            <a:r>
              <a:rPr lang="en-US" sz="1200" b="1">
                <a:latin typeface="Arial" charset="0"/>
              </a:rPr>
              <a:t>strict</a:t>
            </a:r>
          </a:p>
          <a:p>
            <a:pPr lvl="2"/>
            <a:r>
              <a:rPr lang="en-US" sz="1100">
                <a:latin typeface="Arial" charset="0"/>
              </a:rPr>
              <a:t>Structural problems result in an error</a:t>
            </a:r>
          </a:p>
          <a:p>
            <a:pPr lvl="2"/>
            <a:r>
              <a:rPr lang="en-US" sz="1100">
                <a:latin typeface="Arial" charset="0"/>
              </a:rPr>
              <a:t>Arrays are not automatically unnested</a:t>
            </a:r>
          </a:p>
          <a:p>
            <a:r>
              <a:rPr lang="en-US" sz="1400">
                <a:latin typeface="Arial" charset="0"/>
              </a:rPr>
              <a:t>Can leverage HTTP Functions</a:t>
            </a:r>
          </a:p>
        </p:txBody>
      </p:sp>
      <p:sp>
        <p:nvSpPr>
          <p:cNvPr id="6" name="Rectangle 5"/>
          <p:cNvSpPr/>
          <p:nvPr/>
        </p:nvSpPr>
        <p:spPr bwMode="auto">
          <a:xfrm>
            <a:off x="5310189" y="1129308"/>
            <a:ext cx="3686175" cy="3384376"/>
          </a:xfrm>
          <a:prstGeom prst="rect">
            <a:avLst/>
          </a:prstGeom>
          <a:solidFill>
            <a:schemeClr val="accent1">
              <a:alpha val="25000"/>
            </a:schemeClr>
          </a:solidFill>
          <a:ln w="9525">
            <a:solidFill>
              <a:schemeClr val="bg1"/>
            </a:solidFill>
            <a:miter lim="800000"/>
            <a:headEnd/>
            <a:tailEnd/>
          </a:ln>
          <a:effectLst>
            <a:outerShdw dist="12700" dir="5400000" algn="t" rotWithShape="0">
              <a:srgbClr val="000000">
                <a:alpha val="9000"/>
              </a:srgbClr>
            </a:outerShdw>
          </a:effectLst>
        </p:spPr>
        <p:txBody>
          <a:bodyPr lIns="210312" tIns="60960" rIns="90000" bIns="60960" anchor="ctr"/>
          <a:lstStyle/>
          <a:p>
            <a:pPr marL="342900" indent="-342900" algn="l" defTabSz="711200">
              <a:spcBef>
                <a:spcPct val="40000"/>
              </a:spcBef>
              <a:defRPr/>
            </a:pPr>
            <a:r>
              <a:rPr lang="en-US" sz="1800" b="1" dirty="0">
                <a:solidFill>
                  <a:srgbClr val="000000"/>
                </a:solidFill>
                <a:latin typeface="Lucida Console" panose="020B0609040504020204" pitchFamily="49" charset="0"/>
                <a:ea typeface="ヒラギノ角ゴ Pro W3" pitchFamily="124" charset="-128"/>
                <a:cs typeface="+mn-cs"/>
              </a:rPr>
              <a:t>SELECT * FROM </a:t>
            </a:r>
          </a:p>
          <a:p>
            <a:pPr marL="342900" indent="-342900" algn="l" defTabSz="711200">
              <a:spcBef>
                <a:spcPct val="40000"/>
              </a:spcBef>
              <a:defRPr/>
            </a:pPr>
            <a:r>
              <a:rPr lang="en-US" sz="1800" b="1" dirty="0">
                <a:solidFill>
                  <a:srgbClr val="000000"/>
                </a:solidFill>
                <a:latin typeface="Lucida Console" panose="020B0609040504020204" pitchFamily="49" charset="0"/>
                <a:ea typeface="ヒラギノ角ゴ Pro W3" pitchFamily="124" charset="-128"/>
                <a:cs typeface="+mn-cs"/>
              </a:rPr>
              <a:t>JSON_TABLE(</a:t>
            </a:r>
          </a:p>
          <a:p>
            <a:pPr marL="342900" indent="-342900" algn="l" defTabSz="711200">
              <a:spcBef>
                <a:spcPct val="40000"/>
              </a:spcBef>
              <a:defRPr/>
            </a:pPr>
            <a:r>
              <a:rPr lang="en-US" sz="1800" b="1" dirty="0">
                <a:solidFill>
                  <a:srgbClr val="000000"/>
                </a:solidFill>
                <a:latin typeface="Lucida Console" panose="020B0609040504020204" pitchFamily="49" charset="0"/>
                <a:ea typeface="ヒラギノ角ゴ Pro W3" pitchFamily="124" charset="-128"/>
                <a:cs typeface="+mn-cs"/>
              </a:rPr>
              <a:t>	&lt;JSON-expression&gt; , </a:t>
            </a:r>
          </a:p>
          <a:p>
            <a:pPr marL="342900" indent="-342900" algn="l" defTabSz="711200">
              <a:spcBef>
                <a:spcPct val="40000"/>
              </a:spcBef>
              <a:defRPr/>
            </a:pPr>
            <a:r>
              <a:rPr lang="en-US" sz="1800" b="1" dirty="0">
                <a:solidFill>
                  <a:srgbClr val="000000"/>
                </a:solidFill>
                <a:latin typeface="Lucida Console" panose="020B0609040504020204" pitchFamily="49" charset="0"/>
                <a:ea typeface="ヒラギノ角ゴ Pro W3" pitchFamily="124" charset="-128"/>
                <a:cs typeface="+mn-cs"/>
              </a:rPr>
              <a:t>	&lt;JSON-path-expression&gt;</a:t>
            </a:r>
          </a:p>
          <a:p>
            <a:pPr marL="342900" indent="-342900" algn="l" defTabSz="711200">
              <a:spcBef>
                <a:spcPct val="40000"/>
              </a:spcBef>
              <a:defRPr/>
            </a:pPr>
            <a:r>
              <a:rPr lang="en-US" sz="1800" b="1" dirty="0">
                <a:solidFill>
                  <a:srgbClr val="000000"/>
                </a:solidFill>
                <a:latin typeface="Lucida Console" panose="020B0609040504020204" pitchFamily="49" charset="0"/>
                <a:ea typeface="ヒラギノ角ゴ Pro W3" pitchFamily="124" charset="-128"/>
                <a:cs typeface="+mn-cs"/>
              </a:rPr>
              <a:t>	COLUMNS ( </a:t>
            </a:r>
          </a:p>
          <a:p>
            <a:pPr marL="342900" indent="-342900" algn="l" defTabSz="711200">
              <a:spcBef>
                <a:spcPct val="40000"/>
              </a:spcBef>
              <a:defRPr/>
            </a:pPr>
            <a:r>
              <a:rPr lang="en-US" sz="1800" b="1" dirty="0">
                <a:solidFill>
                  <a:srgbClr val="000000"/>
                </a:solidFill>
                <a:latin typeface="Lucida Console" panose="020B0609040504020204" pitchFamily="49" charset="0"/>
                <a:ea typeface="ヒラギノ角ゴ Pro W3" pitchFamily="124" charset="-128"/>
                <a:cs typeface="+mn-cs"/>
              </a:rPr>
              <a:t>	&lt;column-definitions&gt;</a:t>
            </a:r>
          </a:p>
          <a:p>
            <a:pPr marL="342900" indent="-342900" algn="l" defTabSz="711200">
              <a:spcBef>
                <a:spcPct val="40000"/>
              </a:spcBef>
              <a:defRPr/>
            </a:pPr>
            <a:r>
              <a:rPr lang="en-US" sz="1800" b="1" dirty="0">
                <a:solidFill>
                  <a:srgbClr val="000000"/>
                </a:solidFill>
                <a:latin typeface="Lucida Console" panose="020B0609040504020204" pitchFamily="49" charset="0"/>
                <a:ea typeface="ヒラギノ角ゴ Pro W3" pitchFamily="124" charset="-128"/>
                <a:cs typeface="+mn-cs"/>
              </a:rPr>
              <a:t>	) </a:t>
            </a:r>
          </a:p>
          <a:p>
            <a:pPr marL="342900" indent="-342900" algn="l" defTabSz="711200">
              <a:spcBef>
                <a:spcPct val="40000"/>
              </a:spcBef>
              <a:defRPr/>
            </a:pPr>
            <a:r>
              <a:rPr lang="en-US" sz="1800" b="1" dirty="0">
                <a:solidFill>
                  <a:srgbClr val="000000"/>
                </a:solidFill>
                <a:latin typeface="Lucida Console" panose="020B0609040504020204" pitchFamily="49" charset="0"/>
                <a:ea typeface="ヒラギノ角ゴ Pro W3" pitchFamily="124" charset="-128"/>
                <a:cs typeface="+mn-cs"/>
              </a:rPr>
              <a:t>	&lt;error-option&gt;</a:t>
            </a:r>
          </a:p>
          <a:p>
            <a:pPr marL="342900" indent="-342900" algn="l" defTabSz="711200">
              <a:spcBef>
                <a:spcPct val="40000"/>
              </a:spcBef>
              <a:defRPr/>
            </a:pPr>
            <a:r>
              <a:rPr lang="en-US" sz="1800" b="1" dirty="0">
                <a:solidFill>
                  <a:srgbClr val="000000"/>
                </a:solidFill>
                <a:latin typeface="Lucida Console" panose="020B0609040504020204" pitchFamily="49" charset="0"/>
                <a:ea typeface="ヒラギノ角ゴ Pro W3" pitchFamily="124" charset="-128"/>
                <a:cs typeface="+mn-cs"/>
              </a:rPr>
              <a:t>)</a:t>
            </a:r>
          </a:p>
        </p:txBody>
      </p:sp>
    </p:spTree>
    <p:extLst>
      <p:ext uri="{BB962C8B-B14F-4D97-AF65-F5344CB8AC3E}">
        <p14:creationId xmlns:p14="http://schemas.microsoft.com/office/powerpoint/2010/main" val="36958501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88127" y="3751263"/>
            <a:ext cx="2555875"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 name="Title 1"/>
          <p:cNvSpPr>
            <a:spLocks noGrp="1"/>
          </p:cNvSpPr>
          <p:nvPr>
            <p:ph type="title"/>
          </p:nvPr>
        </p:nvSpPr>
        <p:spPr>
          <a:xfrm>
            <a:off x="468315" y="877888"/>
            <a:ext cx="8207375" cy="358775"/>
          </a:xfrm>
        </p:spPr>
        <p:txBody>
          <a:bodyPr/>
          <a:lstStyle/>
          <a:p>
            <a:pPr eaLnBrk="1" hangingPunct="1"/>
            <a:r>
              <a:rPr lang="en-GB" dirty="0">
                <a:solidFill>
                  <a:srgbClr val="259ADA"/>
                </a:solidFill>
                <a:latin typeface="Calibri" charset="0"/>
              </a:rPr>
              <a:t>IBMi in the </a:t>
            </a:r>
            <a:r>
              <a:rPr lang="en-GB" dirty="0" smtClean="0">
                <a:solidFill>
                  <a:srgbClr val="259ADA"/>
                </a:solidFill>
                <a:latin typeface="Calibri" charset="0"/>
              </a:rPr>
              <a:t>IT </a:t>
            </a:r>
            <a:r>
              <a:rPr lang="en-GB" dirty="0">
                <a:solidFill>
                  <a:srgbClr val="259ADA"/>
                </a:solidFill>
                <a:latin typeface="Calibri" charset="0"/>
              </a:rPr>
              <a:t>infrastructure of tomorrow </a:t>
            </a:r>
            <a:endParaRPr lang="en-GB" dirty="0">
              <a:solidFill>
                <a:srgbClr val="259ADA"/>
              </a:solidFill>
              <a:latin typeface="Calibri" charset="0"/>
              <a:cs typeface="MS PGothic" charset="0"/>
            </a:endParaRPr>
          </a:p>
        </p:txBody>
      </p:sp>
      <p:sp>
        <p:nvSpPr>
          <p:cNvPr id="4098" name="Content Placeholder 2"/>
          <p:cNvSpPr>
            <a:spLocks noGrp="1"/>
          </p:cNvSpPr>
          <p:nvPr>
            <p:ph idx="1"/>
          </p:nvPr>
        </p:nvSpPr>
        <p:spPr>
          <a:xfrm>
            <a:off x="468313" y="1381125"/>
            <a:ext cx="8229600" cy="4056063"/>
          </a:xfrm>
        </p:spPr>
        <p:txBody>
          <a:bodyPr>
            <a:normAutofit/>
          </a:bodyPr>
          <a:lstStyle/>
          <a:p>
            <a:pPr>
              <a:buFont typeface="Wingdings" charset="2"/>
              <a:buChar char="§"/>
              <a:defRPr/>
            </a:pPr>
            <a:endParaRPr lang="en-US" sz="2800" dirty="0" smtClean="0">
              <a:latin typeface="Helvetica Neue"/>
              <a:cs typeface="Helvetica Neue"/>
            </a:endParaRPr>
          </a:p>
          <a:p>
            <a:pPr>
              <a:buFont typeface="Wingdings" charset="2"/>
              <a:buChar char="§"/>
              <a:defRPr/>
            </a:pPr>
            <a:r>
              <a:rPr lang="en-US" dirty="0" smtClean="0">
                <a:latin typeface="Helvetica Neue"/>
                <a:cs typeface="Helvetica Neue"/>
              </a:rPr>
              <a:t>Introduction </a:t>
            </a:r>
            <a:r>
              <a:rPr lang="en-US" dirty="0">
                <a:latin typeface="Helvetica Neue"/>
                <a:cs typeface="Helvetica Neue"/>
              </a:rPr>
              <a:t>to </a:t>
            </a:r>
            <a:r>
              <a:rPr lang="en-US" dirty="0" err="1">
                <a:latin typeface="Helvetica Neue"/>
                <a:cs typeface="Helvetica Neue"/>
              </a:rPr>
              <a:t>noSQL</a:t>
            </a:r>
            <a:endParaRPr lang="en-US" dirty="0">
              <a:latin typeface="Helvetica Neue"/>
              <a:cs typeface="Helvetica Neue"/>
            </a:endParaRPr>
          </a:p>
          <a:p>
            <a:pPr>
              <a:buFont typeface="Wingdings" charset="2"/>
              <a:buChar char="§"/>
              <a:defRPr/>
            </a:pPr>
            <a:r>
              <a:rPr lang="en-US" dirty="0" err="1">
                <a:latin typeface="Helvetica Neue"/>
                <a:cs typeface="Helvetica Neue"/>
              </a:rPr>
              <a:t>MongoDB</a:t>
            </a:r>
            <a:r>
              <a:rPr lang="en-US" dirty="0">
                <a:latin typeface="Helvetica Neue"/>
                <a:cs typeface="Helvetica Neue"/>
              </a:rPr>
              <a:t> on IBMi</a:t>
            </a:r>
          </a:p>
          <a:p>
            <a:pPr>
              <a:buFont typeface="Wingdings" charset="2"/>
              <a:buChar char="§"/>
              <a:defRPr/>
            </a:pPr>
            <a:r>
              <a:rPr lang="en-US" dirty="0">
                <a:latin typeface="Helvetica Neue"/>
                <a:cs typeface="Helvetica Neue"/>
              </a:rPr>
              <a:t>Db2 and JSON support</a:t>
            </a:r>
          </a:p>
          <a:p>
            <a:pPr>
              <a:buFont typeface="Wingdings" charset="2"/>
              <a:buChar char="§"/>
              <a:defRPr/>
            </a:pPr>
            <a:r>
              <a:rPr lang="en-US" dirty="0">
                <a:latin typeface="Helvetica Neue"/>
                <a:cs typeface="Helvetica Neue"/>
              </a:rPr>
              <a:t>Live stuff !!</a:t>
            </a:r>
          </a:p>
          <a:p>
            <a:pPr>
              <a:buFont typeface="Wingdings" charset="2"/>
              <a:buChar char="§"/>
              <a:defRPr/>
            </a:pPr>
            <a:r>
              <a:rPr lang="en-US" dirty="0">
                <a:latin typeface="Helvetica Neue"/>
                <a:cs typeface="Helvetica Neue"/>
              </a:rPr>
              <a:t>You will </a:t>
            </a:r>
            <a:r>
              <a:rPr lang="en-US" dirty="0" smtClean="0">
                <a:latin typeface="Helvetica Neue"/>
                <a:cs typeface="Helvetica Neue"/>
              </a:rPr>
              <a:t>learn:</a:t>
            </a:r>
          </a:p>
          <a:p>
            <a:pPr lvl="1">
              <a:buFont typeface="Wingdings" charset="2"/>
              <a:buChar char="§"/>
              <a:defRPr/>
            </a:pPr>
            <a:r>
              <a:rPr lang="en-US" dirty="0" smtClean="0">
                <a:latin typeface="Helvetica Neue"/>
                <a:cs typeface="Helvetica Neue"/>
              </a:rPr>
              <a:t>how </a:t>
            </a:r>
            <a:r>
              <a:rPr lang="en-US" dirty="0">
                <a:latin typeface="Helvetica Neue"/>
                <a:cs typeface="Helvetica Neue"/>
              </a:rPr>
              <a:t>to say: “JSON</a:t>
            </a:r>
            <a:r>
              <a:rPr lang="en-US" dirty="0" smtClean="0">
                <a:latin typeface="Helvetica Neue"/>
                <a:cs typeface="Helvetica Neue"/>
              </a:rPr>
              <a:t>”</a:t>
            </a:r>
          </a:p>
          <a:p>
            <a:pPr lvl="1">
              <a:buFont typeface="Wingdings" charset="2"/>
              <a:buChar char="§"/>
              <a:defRPr/>
            </a:pPr>
            <a:r>
              <a:rPr lang="en-US" dirty="0" smtClean="0">
                <a:latin typeface="Helvetica Neue"/>
                <a:cs typeface="Helvetica Neue"/>
              </a:rPr>
              <a:t>How to make </a:t>
            </a:r>
            <a:r>
              <a:rPr lang="en-US" dirty="0" err="1" smtClean="0">
                <a:latin typeface="Helvetica Neue"/>
                <a:cs typeface="Helvetica Neue"/>
              </a:rPr>
              <a:t>webservice</a:t>
            </a:r>
            <a:r>
              <a:rPr lang="en-US" dirty="0" smtClean="0">
                <a:latin typeface="Helvetica Neue"/>
                <a:cs typeface="Helvetica Neue"/>
              </a:rPr>
              <a:t> request in Query/400</a:t>
            </a:r>
            <a:endParaRPr lang="en-US" dirty="0">
              <a:latin typeface="Helvetica Neue"/>
              <a:cs typeface="Helvetica Neue"/>
            </a:endParaRPr>
          </a:p>
        </p:txBody>
      </p:sp>
    </p:spTree>
    <p:extLst>
      <p:ext uri="{BB962C8B-B14F-4D97-AF65-F5344CB8AC3E}">
        <p14:creationId xmlns:p14="http://schemas.microsoft.com/office/powerpoint/2010/main" val="408438559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p:cNvSpPr>
            <a:spLocks noGrp="1"/>
          </p:cNvSpPr>
          <p:nvPr>
            <p:ph type="title"/>
          </p:nvPr>
        </p:nvSpPr>
        <p:spPr bwMode="auto">
          <a:xfrm>
            <a:off x="468313" y="457729"/>
            <a:ext cx="8229600" cy="952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2800">
                <a:latin typeface="Arial" charset="0"/>
              </a:rPr>
              <a:t>JSON</a:t>
            </a:r>
            <a:r>
              <a:rPr lang="en-US" sz="2800" b="1">
                <a:latin typeface="Arial" charset="0"/>
              </a:rPr>
              <a:t> </a:t>
            </a:r>
            <a:r>
              <a:rPr lang="en-US" sz="2800">
                <a:latin typeface="Arial" charset="0"/>
              </a:rPr>
              <a:t>Object</a:t>
            </a:r>
          </a:p>
        </p:txBody>
      </p:sp>
      <p:sp>
        <p:nvSpPr>
          <p:cNvPr id="51202" name="Content Placeholder 2"/>
          <p:cNvSpPr>
            <a:spLocks noGrp="1"/>
          </p:cNvSpPr>
          <p:nvPr>
            <p:ph idx="1"/>
          </p:nvPr>
        </p:nvSpPr>
        <p:spPr>
          <a:xfrm>
            <a:off x="549276" y="1099344"/>
            <a:ext cx="8043863" cy="4065323"/>
          </a:xfrm>
        </p:spPr>
        <p:txBody>
          <a:bodyPr/>
          <a:lstStyle/>
          <a:p>
            <a:r>
              <a:rPr lang="en-US" sz="1600">
                <a:latin typeface="Arial" charset="0"/>
              </a:rPr>
              <a:t>JSON objects are represented using a list of key-value pairs</a:t>
            </a:r>
          </a:p>
          <a:p>
            <a:pPr lvl="1"/>
            <a:r>
              <a:rPr lang="en-US" sz="1400">
                <a:latin typeface="Arial" charset="0"/>
              </a:rPr>
              <a:t>Curly braces  </a:t>
            </a:r>
            <a:r>
              <a:rPr lang="en-US" sz="1400" b="1">
                <a:latin typeface="Arial" charset="0"/>
              </a:rPr>
              <a:t>{ } </a:t>
            </a:r>
            <a:r>
              <a:rPr lang="en-US" sz="1400">
                <a:latin typeface="Arial" charset="0"/>
              </a:rPr>
              <a:t>indicate object start and end</a:t>
            </a:r>
          </a:p>
          <a:p>
            <a:pPr lvl="1"/>
            <a:r>
              <a:rPr lang="en-US" sz="1400">
                <a:latin typeface="Arial" charset="0"/>
              </a:rPr>
              <a:t>Value Pairs are separated by commas</a:t>
            </a:r>
          </a:p>
          <a:p>
            <a:pPr lvl="1"/>
            <a:r>
              <a:rPr lang="en-US" sz="1400">
                <a:latin typeface="Arial" charset="0"/>
              </a:rPr>
              <a:t>Keys and values separated by colons</a:t>
            </a:r>
          </a:p>
          <a:p>
            <a:pPr marL="914400" lvl="2" indent="0">
              <a:buFont typeface="Courier New" charset="0"/>
              <a:buNone/>
            </a:pPr>
            <a:endParaRPr lang="en-US" sz="1100">
              <a:latin typeface="Arial" charset="0"/>
            </a:endParaRPr>
          </a:p>
        </p:txBody>
      </p:sp>
      <p:sp>
        <p:nvSpPr>
          <p:cNvPr id="11" name="Rectangle 10"/>
          <p:cNvSpPr/>
          <p:nvPr/>
        </p:nvSpPr>
        <p:spPr bwMode="auto">
          <a:xfrm>
            <a:off x="539750" y="2281474"/>
            <a:ext cx="8318500" cy="1284553"/>
          </a:xfrm>
          <a:prstGeom prst="rect">
            <a:avLst/>
          </a:prstGeom>
          <a:solidFill>
            <a:schemeClr val="accent1">
              <a:alpha val="25000"/>
            </a:schemeClr>
          </a:solidFill>
          <a:ln w="9525">
            <a:solidFill>
              <a:schemeClr val="bg1"/>
            </a:solidFill>
            <a:miter lim="800000"/>
            <a:headEnd/>
            <a:tailEnd/>
          </a:ln>
          <a:effectLst>
            <a:outerShdw dist="12700" dir="5400000" algn="t" rotWithShape="0">
              <a:srgbClr val="000000">
                <a:alpha val="9000"/>
              </a:srgbClr>
            </a:outerShdw>
          </a:effectLst>
        </p:spPr>
        <p:txBody>
          <a:bodyPr lIns="210312" tIns="60960" rIns="90000" bIns="60960" anchor="ctr"/>
          <a:lstStyle/>
          <a:p>
            <a:pPr marL="342900" indent="-342900" algn="l" defTabSz="711200">
              <a:spcBef>
                <a:spcPct val="40000"/>
              </a:spcBef>
              <a:defRPr/>
            </a:pPr>
            <a:r>
              <a:rPr lang="en-US" sz="1100" dirty="0">
                <a:solidFill>
                  <a:srgbClr val="000000"/>
                </a:solidFill>
                <a:latin typeface="Lucida Console" panose="020B0609040504020204" pitchFamily="49" charset="0"/>
                <a:ea typeface="ヒラギノ角ゴ Pro W3" pitchFamily="124" charset="-128"/>
                <a:cs typeface="+mn-cs"/>
              </a:rPr>
              <a:t>SELECT * FROM </a:t>
            </a:r>
          </a:p>
          <a:p>
            <a:pPr marL="342900" indent="-342900" algn="l" defTabSz="711200">
              <a:spcBef>
                <a:spcPct val="40000"/>
              </a:spcBef>
              <a:defRPr/>
            </a:pPr>
            <a:r>
              <a:rPr lang="en-US" sz="1100" dirty="0" err="1">
                <a:solidFill>
                  <a:srgbClr val="000000"/>
                </a:solidFill>
                <a:latin typeface="Lucida Console" panose="020B0609040504020204" pitchFamily="49" charset="0"/>
                <a:ea typeface="ヒラギノ角ゴ Pro W3" pitchFamily="124" charset="-128"/>
                <a:cs typeface="+mn-cs"/>
              </a:rPr>
              <a:t>json_table</a:t>
            </a:r>
            <a:r>
              <a:rPr lang="en-US" sz="1100" dirty="0">
                <a:solidFill>
                  <a:srgbClr val="000000"/>
                </a:solidFill>
                <a:latin typeface="Lucida Console" panose="020B0609040504020204" pitchFamily="49" charset="0"/>
                <a:ea typeface="ヒラギノ角ゴ Pro W3" pitchFamily="124" charset="-128"/>
                <a:cs typeface="+mn-cs"/>
              </a:rPr>
              <a:t>(</a:t>
            </a:r>
            <a:r>
              <a:rPr lang="en-US" sz="1100" b="1" dirty="0">
                <a:solidFill>
                  <a:srgbClr val="000000"/>
                </a:solidFill>
                <a:latin typeface="Lucida Console" panose="020B0609040504020204" pitchFamily="49" charset="0"/>
                <a:ea typeface="ヒラギノ角ゴ Pro W3" pitchFamily="124" charset="-128"/>
                <a:cs typeface="+mn-cs"/>
              </a:rPr>
              <a:t>'</a:t>
            </a:r>
            <a:r>
              <a:rPr lang="en-US" sz="1100" b="1" dirty="0">
                <a:solidFill>
                  <a:srgbClr val="BBE0E3">
                    <a:lumMod val="50000"/>
                  </a:srgbClr>
                </a:solidFill>
                <a:latin typeface="Lucida Console" panose="020B0609040504020204" pitchFamily="49" charset="0"/>
                <a:ea typeface="ヒラギノ角ゴ Pro W3" pitchFamily="124" charset="-128"/>
                <a:cs typeface="+mn-cs"/>
              </a:rPr>
              <a:t>{"</a:t>
            </a:r>
            <a:r>
              <a:rPr lang="en-US" sz="1100" b="1" dirty="0" err="1">
                <a:solidFill>
                  <a:srgbClr val="BBE0E3">
                    <a:lumMod val="50000"/>
                  </a:srgbClr>
                </a:solidFill>
                <a:latin typeface="Lucida Console" panose="020B0609040504020204" pitchFamily="49" charset="0"/>
                <a:ea typeface="ヒラギノ角ゴ Pro W3" pitchFamily="124" charset="-128"/>
                <a:cs typeface="+mn-cs"/>
              </a:rPr>
              <a:t>first":"John","last":"Doe</a:t>
            </a:r>
            <a:r>
              <a:rPr lang="en-US" sz="1100" b="1" dirty="0">
                <a:solidFill>
                  <a:srgbClr val="BBE0E3">
                    <a:lumMod val="50000"/>
                  </a:srgbClr>
                </a:solidFill>
                <a:latin typeface="Lucida Console" panose="020B0609040504020204" pitchFamily="49" charset="0"/>
                <a:ea typeface="ヒラギノ角ゴ Pro W3" pitchFamily="124" charset="-128"/>
                <a:cs typeface="+mn-cs"/>
              </a:rPr>
              <a:t>"}</a:t>
            </a:r>
            <a:r>
              <a:rPr lang="en-US" sz="1100" dirty="0">
                <a:solidFill>
                  <a:srgbClr val="000000"/>
                </a:solidFill>
                <a:latin typeface="Lucida Console" panose="020B0609040504020204" pitchFamily="49" charset="0"/>
                <a:ea typeface="ヒラギノ角ゴ Pro W3" pitchFamily="124" charset="-128"/>
                <a:cs typeface="+mn-cs"/>
              </a:rPr>
              <a:t>', '$' </a:t>
            </a:r>
          </a:p>
          <a:p>
            <a:pPr marL="342900" indent="-342900" algn="l" defTabSz="711200">
              <a:spcBef>
                <a:spcPct val="40000"/>
              </a:spcBef>
              <a:defRPr/>
            </a:pPr>
            <a:r>
              <a:rPr lang="en-US" sz="1100" dirty="0">
                <a:solidFill>
                  <a:srgbClr val="000000"/>
                </a:solidFill>
                <a:latin typeface="Lucida Console" panose="020B0609040504020204" pitchFamily="49" charset="0"/>
                <a:ea typeface="ヒラギノ角ゴ Pro W3" pitchFamily="124" charset="-128"/>
                <a:cs typeface="+mn-cs"/>
              </a:rPr>
              <a:t>columns("first" VARCHAR(40), "last" VARCHAR(40))) x;</a:t>
            </a:r>
          </a:p>
        </p:txBody>
      </p:sp>
      <p:pic>
        <p:nvPicPr>
          <p:cNvPr id="51204" name="Picture 1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4153644"/>
            <a:ext cx="2088232" cy="834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Down Arrow 13"/>
          <p:cNvSpPr/>
          <p:nvPr/>
        </p:nvSpPr>
        <p:spPr bwMode="auto">
          <a:xfrm>
            <a:off x="4140200" y="3444508"/>
            <a:ext cx="808038" cy="679979"/>
          </a:xfrm>
          <a:prstGeom prst="downArrow">
            <a:avLst/>
          </a:prstGeom>
          <a:gradFill flip="none" rotWithShape="1">
            <a:gsLst>
              <a:gs pos="0">
                <a:schemeClr val="accent5">
                  <a:lumMod val="75000"/>
                </a:schemeClr>
              </a:gs>
              <a:gs pos="50000">
                <a:schemeClr val="accent5">
                  <a:lumMod val="90000"/>
                </a:schemeClr>
              </a:gs>
              <a:gs pos="100000">
                <a:schemeClr val="hlink">
                  <a:tint val="23500"/>
                  <a:satMod val="160000"/>
                </a:schemeClr>
              </a:gs>
            </a:gsLst>
            <a:lin ang="2700000" scaled="1"/>
            <a:tileRect/>
          </a:gradFill>
          <a:ln w="9525">
            <a:solidFill>
              <a:schemeClr val="bg1"/>
            </a:solidFill>
            <a:miter lim="800000"/>
            <a:headEnd/>
            <a:tailEnd/>
          </a:ln>
          <a:effectLst>
            <a:outerShdw dist="12700" dir="5400000" algn="t" rotWithShape="0">
              <a:srgbClr val="000000">
                <a:alpha val="9000"/>
              </a:srgbClr>
            </a:outerShdw>
          </a:effectLst>
        </p:spPr>
        <p:txBody>
          <a:bodyPr lIns="210312" tIns="60960" rIns="90000" bIns="60960" anchor="ctr"/>
          <a:lstStyle/>
          <a:p>
            <a:pPr marL="342900" indent="-342900" defTabSz="711200">
              <a:spcBef>
                <a:spcPct val="40000"/>
              </a:spcBef>
              <a:defRPr/>
            </a:pPr>
            <a:endParaRPr lang="en-US" sz="800" b="1" i="1" dirty="0">
              <a:solidFill>
                <a:srgbClr val="000000"/>
              </a:solidFill>
              <a:latin typeface="Arial" charset="0"/>
              <a:ea typeface="ヒラギノ角ゴ Pro W3" pitchFamily="124" charset="-128"/>
              <a:cs typeface="+mn-cs"/>
            </a:endParaRPr>
          </a:p>
        </p:txBody>
      </p:sp>
    </p:spTree>
    <p:extLst>
      <p:ext uri="{BB962C8B-B14F-4D97-AF65-F5344CB8AC3E}">
        <p14:creationId xmlns:p14="http://schemas.microsoft.com/office/powerpoint/2010/main" val="237282351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68313" y="457729"/>
            <a:ext cx="8229600" cy="952500"/>
          </a:xfrm>
        </p:spPr>
        <p:txBody>
          <a:bodyPr/>
          <a:lstStyle/>
          <a:p>
            <a:pPr eaLnBrk="1" hangingPunct="1">
              <a:defRPr/>
            </a:pPr>
            <a:r>
              <a:rPr lang="en-US" sz="2800" b="1" dirty="0" smtClean="0">
                <a:cs typeface="+mj-cs"/>
              </a:rPr>
              <a:t>Questions?</a:t>
            </a:r>
          </a:p>
        </p:txBody>
      </p:sp>
      <p:grpSp>
        <p:nvGrpSpPr>
          <p:cNvPr id="7" name="Group 3"/>
          <p:cNvGrpSpPr>
            <a:grpSpLocks/>
          </p:cNvGrpSpPr>
          <p:nvPr/>
        </p:nvGrpSpPr>
        <p:grpSpPr bwMode="auto">
          <a:xfrm>
            <a:off x="1762125" y="2497667"/>
            <a:ext cx="2419350" cy="1920875"/>
            <a:chOff x="3787" y="1207"/>
            <a:chExt cx="1524" cy="1452"/>
          </a:xfrm>
        </p:grpSpPr>
        <p:pic>
          <p:nvPicPr>
            <p:cNvPr id="52232" name="Picture 4" descr="wren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7" y="1389"/>
              <a:ext cx="1270" cy="1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3" name="Picture 5" descr="nut_and_bol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6" y="1207"/>
              <a:ext cx="1025" cy="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Picture 6" descr="mess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5150" y="1898386"/>
            <a:ext cx="1358900" cy="1132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descr="abou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27314" y="1657616"/>
            <a:ext cx="1646237" cy="1371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message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46225" y="2378604"/>
            <a:ext cx="1214438" cy="1012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1" descr="DSC_0082.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732240" y="4057386"/>
            <a:ext cx="2699792" cy="1657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3"/>
          <p:cNvSpPr txBox="1">
            <a:spLocks noChangeArrowheads="1"/>
          </p:cNvSpPr>
          <p:nvPr/>
        </p:nvSpPr>
        <p:spPr bwMode="auto">
          <a:xfrm>
            <a:off x="179512" y="4657700"/>
            <a:ext cx="6551612" cy="41460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lvl1pPr marL="342900" indent="-342900" algn="l" rtl="0" eaLnBrk="0" fontAlgn="base" hangingPunct="0">
              <a:spcBef>
                <a:spcPct val="20000"/>
              </a:spcBef>
              <a:spcAft>
                <a:spcPct val="0"/>
              </a:spcAft>
              <a:buChar char="•"/>
              <a:defRPr sz="2400">
                <a:solidFill>
                  <a:srgbClr val="32373D"/>
                </a:solidFill>
                <a:latin typeface="+mn-lt"/>
                <a:ea typeface="+mn-ea"/>
                <a:cs typeface="ＭＳ Ｐゴシック" charset="0"/>
              </a:defRPr>
            </a:lvl1pPr>
            <a:lvl2pPr marL="742950" indent="-285750" algn="l" rtl="0" eaLnBrk="0" fontAlgn="base" hangingPunct="0">
              <a:spcBef>
                <a:spcPct val="20000"/>
              </a:spcBef>
              <a:spcAft>
                <a:spcPct val="0"/>
              </a:spcAft>
              <a:buChar char="•"/>
              <a:defRPr sz="2000">
                <a:solidFill>
                  <a:srgbClr val="A42A98"/>
                </a:solidFill>
                <a:latin typeface="+mn-lt"/>
                <a:ea typeface="+mn-ea"/>
              </a:defRPr>
            </a:lvl2pPr>
            <a:lvl3pPr marL="1143000" indent="-228600" algn="l" rtl="0" eaLnBrk="0" fontAlgn="base" hangingPunct="0">
              <a:spcBef>
                <a:spcPct val="20000"/>
              </a:spcBef>
              <a:spcAft>
                <a:spcPct val="0"/>
              </a:spcAft>
              <a:buChar char="•"/>
              <a:defRPr>
                <a:solidFill>
                  <a:srgbClr val="A42A98"/>
                </a:solidFill>
                <a:latin typeface="+mn-lt"/>
                <a:ea typeface="+mn-ea"/>
              </a:defRPr>
            </a:lvl3pPr>
            <a:lvl4pPr marL="1600200" indent="-228600" algn="l" rtl="0" eaLnBrk="0" fontAlgn="base" hangingPunct="0">
              <a:spcBef>
                <a:spcPct val="20000"/>
              </a:spcBef>
              <a:spcAft>
                <a:spcPct val="0"/>
              </a:spcAft>
              <a:buChar char="•"/>
              <a:defRPr sz="1600">
                <a:solidFill>
                  <a:srgbClr val="A42A98"/>
                </a:solidFill>
                <a:latin typeface="+mn-lt"/>
                <a:ea typeface="+mn-ea"/>
              </a:defRPr>
            </a:lvl4pPr>
            <a:lvl5pPr marL="2057400" indent="-228600" algn="l" rtl="0" eaLnBrk="0" fontAlgn="base" hangingPunct="0">
              <a:spcBef>
                <a:spcPct val="20000"/>
              </a:spcBef>
              <a:spcAft>
                <a:spcPct val="0"/>
              </a:spcAft>
              <a:buChar char="•"/>
              <a:defRPr sz="1400">
                <a:solidFill>
                  <a:srgbClr val="A42A98"/>
                </a:solidFill>
                <a:latin typeface="+mn-lt"/>
                <a:ea typeface="+mn-ea"/>
              </a:defRPr>
            </a:lvl5pPr>
            <a:lvl6pPr marL="2514600" indent="-228600" algn="l" rtl="0" fontAlgn="base">
              <a:spcBef>
                <a:spcPct val="20000"/>
              </a:spcBef>
              <a:spcAft>
                <a:spcPct val="0"/>
              </a:spcAft>
              <a:buChar char="•"/>
              <a:defRPr sz="1400">
                <a:solidFill>
                  <a:srgbClr val="A42A98"/>
                </a:solidFill>
                <a:latin typeface="+mn-lt"/>
                <a:ea typeface="+mn-ea"/>
              </a:defRPr>
            </a:lvl6pPr>
            <a:lvl7pPr marL="2971800" indent="-228600" algn="l" rtl="0" fontAlgn="base">
              <a:spcBef>
                <a:spcPct val="20000"/>
              </a:spcBef>
              <a:spcAft>
                <a:spcPct val="0"/>
              </a:spcAft>
              <a:buChar char="•"/>
              <a:defRPr sz="1400">
                <a:solidFill>
                  <a:srgbClr val="A42A98"/>
                </a:solidFill>
                <a:latin typeface="+mn-lt"/>
                <a:ea typeface="+mn-ea"/>
              </a:defRPr>
            </a:lvl7pPr>
            <a:lvl8pPr marL="3429000" indent="-228600" algn="l" rtl="0" fontAlgn="base">
              <a:spcBef>
                <a:spcPct val="20000"/>
              </a:spcBef>
              <a:spcAft>
                <a:spcPct val="0"/>
              </a:spcAft>
              <a:buChar char="•"/>
              <a:defRPr sz="1400">
                <a:solidFill>
                  <a:srgbClr val="A42A98"/>
                </a:solidFill>
                <a:latin typeface="+mn-lt"/>
                <a:ea typeface="+mn-ea"/>
              </a:defRPr>
            </a:lvl8pPr>
            <a:lvl9pPr marL="3886200" indent="-228600" algn="l" rtl="0" fontAlgn="base">
              <a:spcBef>
                <a:spcPct val="20000"/>
              </a:spcBef>
              <a:spcAft>
                <a:spcPct val="0"/>
              </a:spcAft>
              <a:buChar char="•"/>
              <a:defRPr sz="1400">
                <a:solidFill>
                  <a:srgbClr val="A42A98"/>
                </a:solidFill>
                <a:latin typeface="+mn-lt"/>
                <a:ea typeface="+mn-ea"/>
              </a:defRPr>
            </a:lvl9pPr>
          </a:lstStyle>
          <a:p>
            <a:pPr marL="457200" lvl="1" indent="0" eaLnBrk="1" hangingPunct="1">
              <a:buFontTx/>
              <a:buNone/>
              <a:defRPr/>
            </a:pPr>
            <a:r>
              <a:rPr lang="da-DK" sz="2400" dirty="0" smtClean="0">
                <a:solidFill>
                  <a:srgbClr val="000000"/>
                </a:solidFill>
              </a:rPr>
              <a:t>Mail: </a:t>
            </a:r>
            <a:r>
              <a:rPr lang="da-DK" sz="2400" dirty="0" err="1" smtClean="0">
                <a:solidFill>
                  <a:srgbClr val="000000"/>
                </a:solidFill>
              </a:rPr>
              <a:t>nli@system-method.com</a:t>
            </a:r>
            <a:endParaRPr lang="da-DK" sz="2400" dirty="0">
              <a:solidFill>
                <a:srgbClr val="000000"/>
              </a:solidFill>
            </a:endParaRPr>
          </a:p>
        </p:txBody>
      </p:sp>
    </p:spTree>
    <p:extLst>
      <p:ext uri="{BB962C8B-B14F-4D97-AF65-F5344CB8AC3E}">
        <p14:creationId xmlns:p14="http://schemas.microsoft.com/office/powerpoint/2010/main" val="13963503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842"/>
                                        </p:tgtEl>
                                        <p:attrNameLst>
                                          <p:attrName>style.visibility</p:attrName>
                                        </p:attrNameLst>
                                      </p:cBhvr>
                                      <p:to>
                                        <p:strVal val="visible"/>
                                      </p:to>
                                    </p:set>
                                    <p:animEffect transition="in" filter="fade">
                                      <p:cBhvr>
                                        <p:cTn id="7" dur="2000"/>
                                        <p:tgtEl>
                                          <p:spTgt spid="35842"/>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2000"/>
                                        <p:tgtEl>
                                          <p:spTgt spid="7"/>
                                        </p:tgtEl>
                                      </p:cBhvr>
                                    </p:animEffect>
                                  </p:childTnLst>
                                </p:cTn>
                              </p:par>
                            </p:childTnLst>
                          </p:cTn>
                        </p:par>
                        <p:par>
                          <p:cTn id="11" fill="hold" nodeType="afterGroup">
                            <p:stCondLst>
                              <p:cond delay="2000"/>
                            </p:stCondLst>
                            <p:childTnLst>
                              <p:par>
                                <p:cTn id="12" presetID="53" presetClass="entr" presetSubtype="0"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par>
                          <p:cTn id="17" fill="hold" nodeType="afterGroup">
                            <p:stCondLst>
                              <p:cond delay="2500"/>
                            </p:stCondLst>
                            <p:childTnLst>
                              <p:par>
                                <p:cTn id="18" presetID="53"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par>
                          <p:cTn id="23" fill="hold" nodeType="afterGroup">
                            <p:stCondLst>
                              <p:cond delay="3000"/>
                            </p:stCondLst>
                            <p:childTnLst>
                              <p:par>
                                <p:cTn id="24" presetID="50" presetClass="exit" presetSubtype="0" accel="100000" fill="hold" nodeType="afterEffect">
                                  <p:stCondLst>
                                    <p:cond delay="0"/>
                                  </p:stCondLst>
                                  <p:childTnLst>
                                    <p:anim calcmode="lin" valueType="num">
                                      <p:cBhvr>
                                        <p:cTn id="25" dur="1000"/>
                                        <p:tgtEl>
                                          <p:spTgt spid="10"/>
                                        </p:tgtEl>
                                        <p:attrNameLst>
                                          <p:attrName>ppt_w</p:attrName>
                                        </p:attrNameLst>
                                      </p:cBhvr>
                                      <p:tavLst>
                                        <p:tav tm="0">
                                          <p:val>
                                            <p:strVal val="ppt_w"/>
                                          </p:val>
                                        </p:tav>
                                        <p:tav tm="100000">
                                          <p:val>
                                            <p:strVal val="ppt_w+.3"/>
                                          </p:val>
                                        </p:tav>
                                      </p:tavLst>
                                    </p:anim>
                                    <p:anim calcmode="lin" valueType="num">
                                      <p:cBhvr>
                                        <p:cTn id="26" dur="1000"/>
                                        <p:tgtEl>
                                          <p:spTgt spid="10"/>
                                        </p:tgtEl>
                                        <p:attrNameLst>
                                          <p:attrName>ppt_h</p:attrName>
                                        </p:attrNameLst>
                                      </p:cBhvr>
                                      <p:tavLst>
                                        <p:tav tm="0">
                                          <p:val>
                                            <p:strVal val="ppt_h"/>
                                          </p:val>
                                        </p:tav>
                                        <p:tav tm="100000">
                                          <p:val>
                                            <p:strVal val="ppt_h"/>
                                          </p:val>
                                        </p:tav>
                                      </p:tavLst>
                                    </p:anim>
                                    <p:animEffect transition="out" filter="fade">
                                      <p:cBhvr>
                                        <p:cTn id="27" dur="1000"/>
                                        <p:tgtEl>
                                          <p:spTgt spid="10"/>
                                        </p:tgtEl>
                                      </p:cBhvr>
                                    </p:animEffect>
                                    <p:set>
                                      <p:cBhvr>
                                        <p:cTn id="28" dur="1" fill="hold">
                                          <p:stCondLst>
                                            <p:cond delay="999"/>
                                          </p:stCondLst>
                                        </p:cTn>
                                        <p:tgtEl>
                                          <p:spTgt spid="10"/>
                                        </p:tgtEl>
                                        <p:attrNameLst>
                                          <p:attrName>style.visibility</p:attrName>
                                        </p:attrNameLst>
                                      </p:cBhvr>
                                      <p:to>
                                        <p:strVal val="hidden"/>
                                      </p:to>
                                    </p:set>
                                  </p:childTnLst>
                                </p:cTn>
                              </p:par>
                            </p:childTnLst>
                          </p:cTn>
                        </p:par>
                        <p:par>
                          <p:cTn id="29" fill="hold" nodeType="afterGroup">
                            <p:stCondLst>
                              <p:cond delay="4000"/>
                            </p:stCondLst>
                            <p:childTnLst>
                              <p:par>
                                <p:cTn id="30" presetID="53" presetClass="entr" presetSubtype="0" fill="hold"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childTnLst>
                          </p:cTn>
                        </p:par>
                        <p:par>
                          <p:cTn id="35" fill="hold" nodeType="afterGroup">
                            <p:stCondLst>
                              <p:cond delay="4500"/>
                            </p:stCondLst>
                            <p:childTnLst>
                              <p:par>
                                <p:cTn id="36" presetID="50" presetClass="exit" presetSubtype="0" accel="100000" fill="hold" nodeType="afterEffect">
                                  <p:stCondLst>
                                    <p:cond delay="0"/>
                                  </p:stCondLst>
                                  <p:childTnLst>
                                    <p:anim calcmode="lin" valueType="num">
                                      <p:cBhvr>
                                        <p:cTn id="37" dur="1000"/>
                                        <p:tgtEl>
                                          <p:spTgt spid="11"/>
                                        </p:tgtEl>
                                        <p:attrNameLst>
                                          <p:attrName>ppt_w</p:attrName>
                                        </p:attrNameLst>
                                      </p:cBhvr>
                                      <p:tavLst>
                                        <p:tav tm="0">
                                          <p:val>
                                            <p:strVal val="ppt_w"/>
                                          </p:val>
                                        </p:tav>
                                        <p:tav tm="100000">
                                          <p:val>
                                            <p:strVal val="ppt_w+.3"/>
                                          </p:val>
                                        </p:tav>
                                      </p:tavLst>
                                    </p:anim>
                                    <p:anim calcmode="lin" valueType="num">
                                      <p:cBhvr>
                                        <p:cTn id="38" dur="1000"/>
                                        <p:tgtEl>
                                          <p:spTgt spid="11"/>
                                        </p:tgtEl>
                                        <p:attrNameLst>
                                          <p:attrName>ppt_h</p:attrName>
                                        </p:attrNameLst>
                                      </p:cBhvr>
                                      <p:tavLst>
                                        <p:tav tm="0">
                                          <p:val>
                                            <p:strVal val="ppt_h"/>
                                          </p:val>
                                        </p:tav>
                                        <p:tav tm="100000">
                                          <p:val>
                                            <p:strVal val="ppt_h"/>
                                          </p:val>
                                        </p:tav>
                                      </p:tavLst>
                                    </p:anim>
                                    <p:animEffect transition="out" filter="fade">
                                      <p:cBhvr>
                                        <p:cTn id="39" dur="1000"/>
                                        <p:tgtEl>
                                          <p:spTgt spid="11"/>
                                        </p:tgtEl>
                                      </p:cBhvr>
                                    </p:animEffect>
                                    <p:set>
                                      <p:cBhvr>
                                        <p:cTn id="40" dur="1" fill="hold">
                                          <p:stCondLst>
                                            <p:cond delay="999"/>
                                          </p:stCondLst>
                                        </p:cTn>
                                        <p:tgtEl>
                                          <p:spTgt spid="11"/>
                                        </p:tgtEl>
                                        <p:attrNameLst>
                                          <p:attrName>style.visibility</p:attrName>
                                        </p:attrNameLst>
                                      </p:cBhvr>
                                      <p:to>
                                        <p:strVal val="hidden"/>
                                      </p:to>
                                    </p:set>
                                  </p:childTnLst>
                                </p:cTn>
                              </p:par>
                            </p:childTnLst>
                          </p:cTn>
                        </p:par>
                        <p:par>
                          <p:cTn id="41" fill="hold" nodeType="afterGroup">
                            <p:stCondLst>
                              <p:cond delay="5500"/>
                            </p:stCondLst>
                            <p:childTnLst>
                              <p:par>
                                <p:cTn id="42" presetID="50" presetClass="exit" presetSubtype="0" accel="100000" fill="hold" nodeType="afterEffect">
                                  <p:stCondLst>
                                    <p:cond delay="0"/>
                                  </p:stCondLst>
                                  <p:childTnLst>
                                    <p:anim calcmode="lin" valueType="num">
                                      <p:cBhvr>
                                        <p:cTn id="43" dur="1000"/>
                                        <p:tgtEl>
                                          <p:spTgt spid="12"/>
                                        </p:tgtEl>
                                        <p:attrNameLst>
                                          <p:attrName>ppt_w</p:attrName>
                                        </p:attrNameLst>
                                      </p:cBhvr>
                                      <p:tavLst>
                                        <p:tav tm="0">
                                          <p:val>
                                            <p:strVal val="ppt_w"/>
                                          </p:val>
                                        </p:tav>
                                        <p:tav tm="100000">
                                          <p:val>
                                            <p:strVal val="ppt_w+.3"/>
                                          </p:val>
                                        </p:tav>
                                      </p:tavLst>
                                    </p:anim>
                                    <p:anim calcmode="lin" valueType="num">
                                      <p:cBhvr>
                                        <p:cTn id="44" dur="1000"/>
                                        <p:tgtEl>
                                          <p:spTgt spid="12"/>
                                        </p:tgtEl>
                                        <p:attrNameLst>
                                          <p:attrName>ppt_h</p:attrName>
                                        </p:attrNameLst>
                                      </p:cBhvr>
                                      <p:tavLst>
                                        <p:tav tm="0">
                                          <p:val>
                                            <p:strVal val="ppt_h"/>
                                          </p:val>
                                        </p:tav>
                                        <p:tav tm="100000">
                                          <p:val>
                                            <p:strVal val="ppt_h"/>
                                          </p:val>
                                        </p:tav>
                                      </p:tavLst>
                                    </p:anim>
                                    <p:animEffect transition="out" filter="fade">
                                      <p:cBhvr>
                                        <p:cTn id="45" dur="1000"/>
                                        <p:tgtEl>
                                          <p:spTgt spid="12"/>
                                        </p:tgtEl>
                                      </p:cBhvr>
                                    </p:animEffect>
                                    <p:set>
                                      <p:cBhvr>
                                        <p:cTn id="46" dur="1" fill="hold">
                                          <p:stCondLst>
                                            <p:cond delay="999"/>
                                          </p:stCondLst>
                                        </p:cTn>
                                        <p:tgtEl>
                                          <p:spTgt spid="12"/>
                                        </p:tgtEl>
                                        <p:attrNameLst>
                                          <p:attrName>style.visibility</p:attrName>
                                        </p:attrNameLst>
                                      </p:cBhvr>
                                      <p:to>
                                        <p:strVal val="hidden"/>
                                      </p:to>
                                    </p:set>
                                  </p:childTnLst>
                                </p:cTn>
                              </p:par>
                            </p:childTnLst>
                          </p:cTn>
                        </p:par>
                        <p:par>
                          <p:cTn id="47" fill="hold" nodeType="afterGroup">
                            <p:stCondLst>
                              <p:cond delay="6500"/>
                            </p:stCondLst>
                            <p:childTnLst>
                              <p:par>
                                <p:cTn id="48" presetID="53" presetClass="entr" presetSubtype="0" fill="hold" nodeType="afterEffect">
                                  <p:stCondLst>
                                    <p:cond delay="0"/>
                                  </p:stCondLst>
                                  <p:childTnLst>
                                    <p:set>
                                      <p:cBhvr>
                                        <p:cTn id="49" dur="1" fill="hold">
                                          <p:stCondLst>
                                            <p:cond delay="0"/>
                                          </p:stCondLst>
                                        </p:cTn>
                                        <p:tgtEl>
                                          <p:spTgt spid="10"/>
                                        </p:tgtEl>
                                        <p:attrNameLst>
                                          <p:attrName>style.visibility</p:attrName>
                                        </p:attrNameLst>
                                      </p:cBhvr>
                                      <p:to>
                                        <p:strVal val="visible"/>
                                      </p:to>
                                    </p:set>
                                    <p:anim calcmode="lin" valueType="num">
                                      <p:cBhvr>
                                        <p:cTn id="50" dur="500" fill="hold"/>
                                        <p:tgtEl>
                                          <p:spTgt spid="10"/>
                                        </p:tgtEl>
                                        <p:attrNameLst>
                                          <p:attrName>ppt_w</p:attrName>
                                        </p:attrNameLst>
                                      </p:cBhvr>
                                      <p:tavLst>
                                        <p:tav tm="0">
                                          <p:val>
                                            <p:fltVal val="0"/>
                                          </p:val>
                                        </p:tav>
                                        <p:tav tm="100000">
                                          <p:val>
                                            <p:strVal val="#ppt_w"/>
                                          </p:val>
                                        </p:tav>
                                      </p:tavLst>
                                    </p:anim>
                                    <p:anim calcmode="lin" valueType="num">
                                      <p:cBhvr>
                                        <p:cTn id="51" dur="500" fill="hold"/>
                                        <p:tgtEl>
                                          <p:spTgt spid="10"/>
                                        </p:tgtEl>
                                        <p:attrNameLst>
                                          <p:attrName>ppt_h</p:attrName>
                                        </p:attrNameLst>
                                      </p:cBhvr>
                                      <p:tavLst>
                                        <p:tav tm="0">
                                          <p:val>
                                            <p:fltVal val="0"/>
                                          </p:val>
                                        </p:tav>
                                        <p:tav tm="100000">
                                          <p:val>
                                            <p:strVal val="#ppt_h"/>
                                          </p:val>
                                        </p:tav>
                                      </p:tavLst>
                                    </p:anim>
                                    <p:animEffect transition="in" filter="fade">
                                      <p:cBhvr>
                                        <p:cTn id="52" dur="500"/>
                                        <p:tgtEl>
                                          <p:spTgt spid="10"/>
                                        </p:tgtEl>
                                      </p:cBhvr>
                                    </p:animEffect>
                                  </p:childTnLst>
                                </p:cTn>
                              </p:par>
                            </p:childTnLst>
                          </p:cTn>
                        </p:par>
                        <p:par>
                          <p:cTn id="53" fill="hold" nodeType="afterGroup">
                            <p:stCondLst>
                              <p:cond delay="7000"/>
                            </p:stCondLst>
                            <p:childTnLst>
                              <p:par>
                                <p:cTn id="54" presetID="53" presetClass="entr" presetSubtype="0" fill="hold" nodeType="after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500" fill="hold"/>
                                        <p:tgtEl>
                                          <p:spTgt spid="12"/>
                                        </p:tgtEl>
                                        <p:attrNameLst>
                                          <p:attrName>ppt_w</p:attrName>
                                        </p:attrNameLst>
                                      </p:cBhvr>
                                      <p:tavLst>
                                        <p:tav tm="0">
                                          <p:val>
                                            <p:fltVal val="0"/>
                                          </p:val>
                                        </p:tav>
                                        <p:tav tm="100000">
                                          <p:val>
                                            <p:strVal val="#ppt_w"/>
                                          </p:val>
                                        </p:tav>
                                      </p:tavLst>
                                    </p:anim>
                                    <p:anim calcmode="lin" valueType="num">
                                      <p:cBhvr>
                                        <p:cTn id="57" dur="500" fill="hold"/>
                                        <p:tgtEl>
                                          <p:spTgt spid="12"/>
                                        </p:tgtEl>
                                        <p:attrNameLst>
                                          <p:attrName>ppt_h</p:attrName>
                                        </p:attrNameLst>
                                      </p:cBhvr>
                                      <p:tavLst>
                                        <p:tav tm="0">
                                          <p:val>
                                            <p:fltVal val="0"/>
                                          </p:val>
                                        </p:tav>
                                        <p:tav tm="100000">
                                          <p:val>
                                            <p:strVal val="#ppt_h"/>
                                          </p:val>
                                        </p:tav>
                                      </p:tavLst>
                                    </p:anim>
                                    <p:animEffect transition="in" filter="fade">
                                      <p:cBhvr>
                                        <p:cTn id="58" dur="500"/>
                                        <p:tgtEl>
                                          <p:spTgt spid="12"/>
                                        </p:tgtEl>
                                      </p:cBhvr>
                                    </p:animEffect>
                                  </p:childTnLst>
                                </p:cTn>
                              </p:par>
                            </p:childTnLst>
                          </p:cTn>
                        </p:par>
                        <p:par>
                          <p:cTn id="59" fill="hold" nodeType="afterGroup">
                            <p:stCondLst>
                              <p:cond delay="7500"/>
                            </p:stCondLst>
                            <p:childTnLst>
                              <p:par>
                                <p:cTn id="60" presetID="53" presetClass="entr" presetSubtype="0" fill="hold" nodeType="afterEffect">
                                  <p:stCondLst>
                                    <p:cond delay="0"/>
                                  </p:stCondLst>
                                  <p:childTnLst>
                                    <p:set>
                                      <p:cBhvr>
                                        <p:cTn id="61" dur="1" fill="hold">
                                          <p:stCondLst>
                                            <p:cond delay="0"/>
                                          </p:stCondLst>
                                        </p:cTn>
                                        <p:tgtEl>
                                          <p:spTgt spid="11"/>
                                        </p:tgtEl>
                                        <p:attrNameLst>
                                          <p:attrName>style.visibility</p:attrName>
                                        </p:attrNameLst>
                                      </p:cBhvr>
                                      <p:to>
                                        <p:strVal val="visible"/>
                                      </p:to>
                                    </p:set>
                                    <p:anim calcmode="lin" valueType="num">
                                      <p:cBhvr>
                                        <p:cTn id="62" dur="500" fill="hold"/>
                                        <p:tgtEl>
                                          <p:spTgt spid="11"/>
                                        </p:tgtEl>
                                        <p:attrNameLst>
                                          <p:attrName>ppt_w</p:attrName>
                                        </p:attrNameLst>
                                      </p:cBhvr>
                                      <p:tavLst>
                                        <p:tav tm="0">
                                          <p:val>
                                            <p:fltVal val="0"/>
                                          </p:val>
                                        </p:tav>
                                        <p:tav tm="100000">
                                          <p:val>
                                            <p:strVal val="#ppt_w"/>
                                          </p:val>
                                        </p:tav>
                                      </p:tavLst>
                                    </p:anim>
                                    <p:anim calcmode="lin" valueType="num">
                                      <p:cBhvr>
                                        <p:cTn id="63" dur="500" fill="hold"/>
                                        <p:tgtEl>
                                          <p:spTgt spid="11"/>
                                        </p:tgtEl>
                                        <p:attrNameLst>
                                          <p:attrName>ppt_h</p:attrName>
                                        </p:attrNameLst>
                                      </p:cBhvr>
                                      <p:tavLst>
                                        <p:tav tm="0">
                                          <p:val>
                                            <p:fltVal val="0"/>
                                          </p:val>
                                        </p:tav>
                                        <p:tav tm="100000">
                                          <p:val>
                                            <p:strVal val="#ppt_h"/>
                                          </p:val>
                                        </p:tav>
                                      </p:tavLst>
                                    </p:anim>
                                    <p:animEffect transition="in" filter="fade">
                                      <p:cBhvr>
                                        <p:cTn id="64" dur="500"/>
                                        <p:tgtEl>
                                          <p:spTgt spid="11"/>
                                        </p:tgtEl>
                                      </p:cBhvr>
                                    </p:animEffect>
                                  </p:childTnLst>
                                </p:cTn>
                              </p:par>
                            </p:childTnLst>
                          </p:cTn>
                        </p:par>
                        <p:par>
                          <p:cTn id="65" fill="hold" nodeType="afterGroup">
                            <p:stCondLst>
                              <p:cond delay="8000"/>
                            </p:stCondLst>
                            <p:childTnLst>
                              <p:par>
                                <p:cTn id="66" presetID="50" presetClass="exit" presetSubtype="0" accel="100000" fill="hold" nodeType="afterEffect">
                                  <p:stCondLst>
                                    <p:cond delay="0"/>
                                  </p:stCondLst>
                                  <p:childTnLst>
                                    <p:anim calcmode="lin" valueType="num">
                                      <p:cBhvr>
                                        <p:cTn id="67" dur="1000"/>
                                        <p:tgtEl>
                                          <p:spTgt spid="10"/>
                                        </p:tgtEl>
                                        <p:attrNameLst>
                                          <p:attrName>ppt_w</p:attrName>
                                        </p:attrNameLst>
                                      </p:cBhvr>
                                      <p:tavLst>
                                        <p:tav tm="0">
                                          <p:val>
                                            <p:strVal val="ppt_w"/>
                                          </p:val>
                                        </p:tav>
                                        <p:tav tm="100000">
                                          <p:val>
                                            <p:strVal val="ppt_w+.3"/>
                                          </p:val>
                                        </p:tav>
                                      </p:tavLst>
                                    </p:anim>
                                    <p:anim calcmode="lin" valueType="num">
                                      <p:cBhvr>
                                        <p:cTn id="68" dur="1000"/>
                                        <p:tgtEl>
                                          <p:spTgt spid="10"/>
                                        </p:tgtEl>
                                        <p:attrNameLst>
                                          <p:attrName>ppt_h</p:attrName>
                                        </p:attrNameLst>
                                      </p:cBhvr>
                                      <p:tavLst>
                                        <p:tav tm="0">
                                          <p:val>
                                            <p:strVal val="ppt_h"/>
                                          </p:val>
                                        </p:tav>
                                        <p:tav tm="100000">
                                          <p:val>
                                            <p:strVal val="ppt_h"/>
                                          </p:val>
                                        </p:tav>
                                      </p:tavLst>
                                    </p:anim>
                                    <p:animEffect transition="out" filter="fade">
                                      <p:cBhvr>
                                        <p:cTn id="69" dur="1000"/>
                                        <p:tgtEl>
                                          <p:spTgt spid="10"/>
                                        </p:tgtEl>
                                      </p:cBhvr>
                                    </p:animEffect>
                                    <p:set>
                                      <p:cBhvr>
                                        <p:cTn id="70" dur="1" fill="hold">
                                          <p:stCondLst>
                                            <p:cond delay="999"/>
                                          </p:stCondLst>
                                        </p:cTn>
                                        <p:tgtEl>
                                          <p:spTgt spid="10"/>
                                        </p:tgtEl>
                                        <p:attrNameLst>
                                          <p:attrName>style.visibility</p:attrName>
                                        </p:attrNameLst>
                                      </p:cBhvr>
                                      <p:to>
                                        <p:strVal val="hidden"/>
                                      </p:to>
                                    </p:set>
                                  </p:childTnLst>
                                </p:cTn>
                              </p:par>
                            </p:childTnLst>
                          </p:cTn>
                        </p:par>
                        <p:par>
                          <p:cTn id="71" fill="hold" nodeType="afterGroup">
                            <p:stCondLst>
                              <p:cond delay="9000"/>
                            </p:stCondLst>
                            <p:childTnLst>
                              <p:par>
                                <p:cTn id="72" presetID="50" presetClass="exit" presetSubtype="0" accel="100000" fill="hold" nodeType="afterEffect">
                                  <p:stCondLst>
                                    <p:cond delay="0"/>
                                  </p:stCondLst>
                                  <p:childTnLst>
                                    <p:anim calcmode="lin" valueType="num">
                                      <p:cBhvr>
                                        <p:cTn id="73" dur="1000"/>
                                        <p:tgtEl>
                                          <p:spTgt spid="12"/>
                                        </p:tgtEl>
                                        <p:attrNameLst>
                                          <p:attrName>ppt_w</p:attrName>
                                        </p:attrNameLst>
                                      </p:cBhvr>
                                      <p:tavLst>
                                        <p:tav tm="0">
                                          <p:val>
                                            <p:strVal val="ppt_w"/>
                                          </p:val>
                                        </p:tav>
                                        <p:tav tm="100000">
                                          <p:val>
                                            <p:strVal val="ppt_w+.3"/>
                                          </p:val>
                                        </p:tav>
                                      </p:tavLst>
                                    </p:anim>
                                    <p:anim calcmode="lin" valueType="num">
                                      <p:cBhvr>
                                        <p:cTn id="74" dur="1000"/>
                                        <p:tgtEl>
                                          <p:spTgt spid="12"/>
                                        </p:tgtEl>
                                        <p:attrNameLst>
                                          <p:attrName>ppt_h</p:attrName>
                                        </p:attrNameLst>
                                      </p:cBhvr>
                                      <p:tavLst>
                                        <p:tav tm="0">
                                          <p:val>
                                            <p:strVal val="ppt_h"/>
                                          </p:val>
                                        </p:tav>
                                        <p:tav tm="100000">
                                          <p:val>
                                            <p:strVal val="ppt_h"/>
                                          </p:val>
                                        </p:tav>
                                      </p:tavLst>
                                    </p:anim>
                                    <p:animEffect transition="out" filter="fade">
                                      <p:cBhvr>
                                        <p:cTn id="75" dur="1000"/>
                                        <p:tgtEl>
                                          <p:spTgt spid="12"/>
                                        </p:tgtEl>
                                      </p:cBhvr>
                                    </p:animEffect>
                                    <p:set>
                                      <p:cBhvr>
                                        <p:cTn id="76" dur="1" fill="hold">
                                          <p:stCondLst>
                                            <p:cond delay="999"/>
                                          </p:stCondLst>
                                        </p:cTn>
                                        <p:tgtEl>
                                          <p:spTgt spid="12"/>
                                        </p:tgtEl>
                                        <p:attrNameLst>
                                          <p:attrName>style.visibility</p:attrName>
                                        </p:attrNameLst>
                                      </p:cBhvr>
                                      <p:to>
                                        <p:strVal val="hidden"/>
                                      </p:to>
                                    </p:set>
                                  </p:childTnLst>
                                </p:cTn>
                              </p:par>
                            </p:childTnLst>
                          </p:cTn>
                        </p:par>
                        <p:par>
                          <p:cTn id="77" fill="hold" nodeType="afterGroup">
                            <p:stCondLst>
                              <p:cond delay="10000"/>
                            </p:stCondLst>
                            <p:childTnLst>
                              <p:par>
                                <p:cTn id="78" presetID="50" presetClass="exit" presetSubtype="0" accel="100000" fill="hold" nodeType="afterEffect">
                                  <p:stCondLst>
                                    <p:cond delay="0"/>
                                  </p:stCondLst>
                                  <p:childTnLst>
                                    <p:anim calcmode="lin" valueType="num">
                                      <p:cBhvr>
                                        <p:cTn id="79" dur="1000"/>
                                        <p:tgtEl>
                                          <p:spTgt spid="11"/>
                                        </p:tgtEl>
                                        <p:attrNameLst>
                                          <p:attrName>ppt_w</p:attrName>
                                        </p:attrNameLst>
                                      </p:cBhvr>
                                      <p:tavLst>
                                        <p:tav tm="0">
                                          <p:val>
                                            <p:strVal val="ppt_w"/>
                                          </p:val>
                                        </p:tav>
                                        <p:tav tm="100000">
                                          <p:val>
                                            <p:strVal val="ppt_w+.3"/>
                                          </p:val>
                                        </p:tav>
                                      </p:tavLst>
                                    </p:anim>
                                    <p:anim calcmode="lin" valueType="num">
                                      <p:cBhvr>
                                        <p:cTn id="80" dur="1000"/>
                                        <p:tgtEl>
                                          <p:spTgt spid="11"/>
                                        </p:tgtEl>
                                        <p:attrNameLst>
                                          <p:attrName>ppt_h</p:attrName>
                                        </p:attrNameLst>
                                      </p:cBhvr>
                                      <p:tavLst>
                                        <p:tav tm="0">
                                          <p:val>
                                            <p:strVal val="ppt_h"/>
                                          </p:val>
                                        </p:tav>
                                        <p:tav tm="100000">
                                          <p:val>
                                            <p:strVal val="ppt_h"/>
                                          </p:val>
                                        </p:tav>
                                      </p:tavLst>
                                    </p:anim>
                                    <p:animEffect transition="out" filter="fade">
                                      <p:cBhvr>
                                        <p:cTn id="81" dur="1000"/>
                                        <p:tgtEl>
                                          <p:spTgt spid="11"/>
                                        </p:tgtEl>
                                      </p:cBhvr>
                                    </p:animEffect>
                                    <p:set>
                                      <p:cBhvr>
                                        <p:cTn id="82" dur="1" fill="hold">
                                          <p:stCondLst>
                                            <p:cond delay="999"/>
                                          </p:stCondLst>
                                        </p:cTn>
                                        <p:tgtEl>
                                          <p:spTgt spid="11"/>
                                        </p:tgtEl>
                                        <p:attrNameLst>
                                          <p:attrName>style.visibility</p:attrName>
                                        </p:attrNameLst>
                                      </p:cBhvr>
                                      <p:to>
                                        <p:strVal val="hidden"/>
                                      </p:to>
                                    </p:set>
                                  </p:childTnLst>
                                </p:cTn>
                              </p:par>
                            </p:childTnLst>
                          </p:cTn>
                        </p:par>
                        <p:par>
                          <p:cTn id="83" fill="hold" nodeType="afterGroup">
                            <p:stCondLst>
                              <p:cond delay="11000"/>
                            </p:stCondLst>
                            <p:childTnLst>
                              <p:par>
                                <p:cTn id="84" presetID="53" presetClass="entr" presetSubtype="0" fill="hold" nodeType="afterEffect">
                                  <p:stCondLst>
                                    <p:cond delay="0"/>
                                  </p:stCondLst>
                                  <p:childTnLst>
                                    <p:set>
                                      <p:cBhvr>
                                        <p:cTn id="85" dur="1" fill="hold">
                                          <p:stCondLst>
                                            <p:cond delay="0"/>
                                          </p:stCondLst>
                                        </p:cTn>
                                        <p:tgtEl>
                                          <p:spTgt spid="12"/>
                                        </p:tgtEl>
                                        <p:attrNameLst>
                                          <p:attrName>style.visibility</p:attrName>
                                        </p:attrNameLst>
                                      </p:cBhvr>
                                      <p:to>
                                        <p:strVal val="visible"/>
                                      </p:to>
                                    </p:set>
                                    <p:anim calcmode="lin" valueType="num">
                                      <p:cBhvr>
                                        <p:cTn id="86" dur="500" fill="hold"/>
                                        <p:tgtEl>
                                          <p:spTgt spid="12"/>
                                        </p:tgtEl>
                                        <p:attrNameLst>
                                          <p:attrName>ppt_w</p:attrName>
                                        </p:attrNameLst>
                                      </p:cBhvr>
                                      <p:tavLst>
                                        <p:tav tm="0">
                                          <p:val>
                                            <p:fltVal val="0"/>
                                          </p:val>
                                        </p:tav>
                                        <p:tav tm="100000">
                                          <p:val>
                                            <p:strVal val="#ppt_w"/>
                                          </p:val>
                                        </p:tav>
                                      </p:tavLst>
                                    </p:anim>
                                    <p:anim calcmode="lin" valueType="num">
                                      <p:cBhvr>
                                        <p:cTn id="87" dur="500" fill="hold"/>
                                        <p:tgtEl>
                                          <p:spTgt spid="12"/>
                                        </p:tgtEl>
                                        <p:attrNameLst>
                                          <p:attrName>ppt_h</p:attrName>
                                        </p:attrNameLst>
                                      </p:cBhvr>
                                      <p:tavLst>
                                        <p:tav tm="0">
                                          <p:val>
                                            <p:fltVal val="0"/>
                                          </p:val>
                                        </p:tav>
                                        <p:tav tm="100000">
                                          <p:val>
                                            <p:strVal val="#ppt_h"/>
                                          </p:val>
                                        </p:tav>
                                      </p:tavLst>
                                    </p:anim>
                                    <p:animEffect transition="in" filter="fade">
                                      <p:cBhvr>
                                        <p:cTn id="88" dur="500"/>
                                        <p:tgtEl>
                                          <p:spTgt spid="12"/>
                                        </p:tgtEl>
                                      </p:cBhvr>
                                    </p:animEffect>
                                  </p:childTnLst>
                                </p:cTn>
                              </p:par>
                            </p:childTnLst>
                          </p:cTn>
                        </p:par>
                        <p:par>
                          <p:cTn id="89" fill="hold" nodeType="afterGroup">
                            <p:stCondLst>
                              <p:cond delay="11500"/>
                            </p:stCondLst>
                            <p:childTnLst>
                              <p:par>
                                <p:cTn id="90" presetID="53" presetClass="entr" presetSubtype="0" fill="hold" nodeType="afterEffect">
                                  <p:stCondLst>
                                    <p:cond delay="0"/>
                                  </p:stCondLst>
                                  <p:childTnLst>
                                    <p:set>
                                      <p:cBhvr>
                                        <p:cTn id="91" dur="1" fill="hold">
                                          <p:stCondLst>
                                            <p:cond delay="0"/>
                                          </p:stCondLst>
                                        </p:cTn>
                                        <p:tgtEl>
                                          <p:spTgt spid="10"/>
                                        </p:tgtEl>
                                        <p:attrNameLst>
                                          <p:attrName>style.visibility</p:attrName>
                                        </p:attrNameLst>
                                      </p:cBhvr>
                                      <p:to>
                                        <p:strVal val="visible"/>
                                      </p:to>
                                    </p:set>
                                    <p:anim calcmode="lin" valueType="num">
                                      <p:cBhvr>
                                        <p:cTn id="92" dur="500" fill="hold"/>
                                        <p:tgtEl>
                                          <p:spTgt spid="10"/>
                                        </p:tgtEl>
                                        <p:attrNameLst>
                                          <p:attrName>ppt_w</p:attrName>
                                        </p:attrNameLst>
                                      </p:cBhvr>
                                      <p:tavLst>
                                        <p:tav tm="0">
                                          <p:val>
                                            <p:fltVal val="0"/>
                                          </p:val>
                                        </p:tav>
                                        <p:tav tm="100000">
                                          <p:val>
                                            <p:strVal val="#ppt_w"/>
                                          </p:val>
                                        </p:tav>
                                      </p:tavLst>
                                    </p:anim>
                                    <p:anim calcmode="lin" valueType="num">
                                      <p:cBhvr>
                                        <p:cTn id="93" dur="500" fill="hold"/>
                                        <p:tgtEl>
                                          <p:spTgt spid="10"/>
                                        </p:tgtEl>
                                        <p:attrNameLst>
                                          <p:attrName>ppt_h</p:attrName>
                                        </p:attrNameLst>
                                      </p:cBhvr>
                                      <p:tavLst>
                                        <p:tav tm="0">
                                          <p:val>
                                            <p:fltVal val="0"/>
                                          </p:val>
                                        </p:tav>
                                        <p:tav tm="100000">
                                          <p:val>
                                            <p:strVal val="#ppt_h"/>
                                          </p:val>
                                        </p:tav>
                                      </p:tavLst>
                                    </p:anim>
                                    <p:animEffect transition="in" filter="fade">
                                      <p:cBhvr>
                                        <p:cTn id="94" dur="500"/>
                                        <p:tgtEl>
                                          <p:spTgt spid="10"/>
                                        </p:tgtEl>
                                      </p:cBhvr>
                                    </p:animEffect>
                                  </p:childTnLst>
                                </p:cTn>
                              </p:par>
                            </p:childTnLst>
                          </p:cTn>
                        </p:par>
                        <p:par>
                          <p:cTn id="95" fill="hold" nodeType="afterGroup">
                            <p:stCondLst>
                              <p:cond delay="12000"/>
                            </p:stCondLst>
                            <p:childTnLst>
                              <p:par>
                                <p:cTn id="96" presetID="53" presetClass="entr" presetSubtype="0" fill="hold" nodeType="afterEffect">
                                  <p:stCondLst>
                                    <p:cond delay="0"/>
                                  </p:stCondLst>
                                  <p:childTnLst>
                                    <p:set>
                                      <p:cBhvr>
                                        <p:cTn id="97" dur="1" fill="hold">
                                          <p:stCondLst>
                                            <p:cond delay="0"/>
                                          </p:stCondLst>
                                        </p:cTn>
                                        <p:tgtEl>
                                          <p:spTgt spid="11"/>
                                        </p:tgtEl>
                                        <p:attrNameLst>
                                          <p:attrName>style.visibility</p:attrName>
                                        </p:attrNameLst>
                                      </p:cBhvr>
                                      <p:to>
                                        <p:strVal val="visible"/>
                                      </p:to>
                                    </p:set>
                                    <p:anim calcmode="lin" valueType="num">
                                      <p:cBhvr>
                                        <p:cTn id="98" dur="500" fill="hold"/>
                                        <p:tgtEl>
                                          <p:spTgt spid="11"/>
                                        </p:tgtEl>
                                        <p:attrNameLst>
                                          <p:attrName>ppt_w</p:attrName>
                                        </p:attrNameLst>
                                      </p:cBhvr>
                                      <p:tavLst>
                                        <p:tav tm="0">
                                          <p:val>
                                            <p:fltVal val="0"/>
                                          </p:val>
                                        </p:tav>
                                        <p:tav tm="100000">
                                          <p:val>
                                            <p:strVal val="#ppt_w"/>
                                          </p:val>
                                        </p:tav>
                                      </p:tavLst>
                                    </p:anim>
                                    <p:anim calcmode="lin" valueType="num">
                                      <p:cBhvr>
                                        <p:cTn id="99" dur="500" fill="hold"/>
                                        <p:tgtEl>
                                          <p:spTgt spid="11"/>
                                        </p:tgtEl>
                                        <p:attrNameLst>
                                          <p:attrName>ppt_h</p:attrName>
                                        </p:attrNameLst>
                                      </p:cBhvr>
                                      <p:tavLst>
                                        <p:tav tm="0">
                                          <p:val>
                                            <p:fltVal val="0"/>
                                          </p:val>
                                        </p:tav>
                                        <p:tav tm="100000">
                                          <p:val>
                                            <p:strVal val="#ppt_h"/>
                                          </p:val>
                                        </p:tav>
                                      </p:tavLst>
                                    </p:anim>
                                    <p:animEffect transition="in" filter="fade">
                                      <p:cBhvr>
                                        <p:cTn id="10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Users\mho\Desktop\Partsplexer.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5826" y="757238"/>
            <a:ext cx="1439863" cy="2300287"/>
          </a:xfrm>
          <a:prstGeom prst="rect">
            <a:avLst/>
          </a:prstGeom>
          <a:noFill/>
          <a:effectLst>
            <a:outerShdw blurRad="762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1" name="Picture 7" descr="C:\Users\mho\Desktop\HTBendix.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1727" y="1117600"/>
            <a:ext cx="1439863" cy="2300288"/>
          </a:xfrm>
          <a:prstGeom prst="rect">
            <a:avLst/>
          </a:prstGeom>
          <a:noFill/>
          <a:effectLst>
            <a:outerShdw blurRad="762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2" name="Picture 8" descr="C:\Users\mho\Desktop\Folkelarse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6827" y="1477963"/>
            <a:ext cx="1439863" cy="2298700"/>
          </a:xfrm>
          <a:prstGeom prst="rect">
            <a:avLst/>
          </a:prstGeom>
          <a:noFill/>
          <a:effectLst>
            <a:outerShdw blurRad="762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3" name="Picture 9" descr="C:\Users\mho\Desktop\Solhjulet.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95738" y="1878013"/>
            <a:ext cx="1439862" cy="2300287"/>
          </a:xfrm>
          <a:prstGeom prst="rect">
            <a:avLst/>
          </a:prstGeom>
          <a:noFill/>
          <a:effectLst>
            <a:outerShdw blurRad="762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4" name="Picture 10" descr="C:\Users\mho\Desktop\Simi.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16238" y="2257425"/>
            <a:ext cx="1439862" cy="2300288"/>
          </a:xfrm>
          <a:prstGeom prst="rect">
            <a:avLst/>
          </a:prstGeom>
          <a:noFill/>
          <a:effectLst>
            <a:outerShdw blurRad="762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5" name="Picture 11" descr="C:\Users\mho\Desktop\DPDanmarki.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35150" y="2657475"/>
            <a:ext cx="1441450" cy="2300288"/>
          </a:xfrm>
          <a:prstGeom prst="rect">
            <a:avLst/>
          </a:prstGeom>
          <a:noFill/>
          <a:effectLst>
            <a:outerShdw blurRad="762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36" name="Picture 12" descr="C:\Users\mho\Desktop\ERA.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5652" y="3036888"/>
            <a:ext cx="1439863" cy="2300287"/>
          </a:xfrm>
          <a:prstGeom prst="rect">
            <a:avLst/>
          </a:prstGeom>
          <a:noFill/>
          <a:effectLst>
            <a:outerShdw blurRad="76200" dist="762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5124" name="Picture 4" descr="C:\Users\mho\AppData\Local\Temp\SNAGHTML5308968.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46863" y="3592513"/>
            <a:ext cx="1281112"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C:\Users\mho\AppData\Local\Temp\SNAGHTML534064a.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39975" y="5105401"/>
            <a:ext cx="927100" cy="21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8" descr="C:\Users\mho\AppData\Local\Temp\SNAGHTML535080a.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93775" y="5437188"/>
            <a:ext cx="1057275" cy="14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Picture 10" descr="C:\Users\mho\AppData\Local\Temp\SNAGHTML5361489.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616327" y="4719638"/>
            <a:ext cx="576263"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Picture 12" descr="C:\Users\mho\AppData\Local\Temp\SNAGHTML536b78f.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16465" y="4357688"/>
            <a:ext cx="52387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4" name="Picture 14" descr="C:\Users\mho\AppData\Local\Temp\SNAGHTML537cf68.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583240" y="3984625"/>
            <a:ext cx="108108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6" name="Picture 16" descr="C:\Users\mho\AppData\Local\Temp\SNAGHTML53886a2.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753352" y="3173413"/>
            <a:ext cx="1057275" cy="23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7" name="Title 1"/>
          <p:cNvSpPr>
            <a:spLocks noGrp="1"/>
          </p:cNvSpPr>
          <p:nvPr>
            <p:ph type="title"/>
          </p:nvPr>
        </p:nvSpPr>
        <p:spPr>
          <a:xfrm>
            <a:off x="468315" y="877888"/>
            <a:ext cx="8207375" cy="358775"/>
          </a:xfrm>
        </p:spPr>
        <p:txBody>
          <a:bodyPr/>
          <a:lstStyle/>
          <a:p>
            <a:pPr eaLnBrk="1" hangingPunct="1"/>
            <a:r>
              <a:rPr lang="en-US" dirty="0" smtClean="0">
                <a:solidFill>
                  <a:srgbClr val="259ADA"/>
                </a:solidFill>
                <a:latin typeface="Calibri" charset="0"/>
              </a:rPr>
              <a:t>The challenge of today</a:t>
            </a:r>
            <a:endParaRPr lang="en-US" dirty="0">
              <a:solidFill>
                <a:srgbClr val="259ADA"/>
              </a:solidFill>
              <a:latin typeface="Calibri" charset="0"/>
              <a:cs typeface="MS PGothic"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500"/>
                                        <p:tgtEl>
                                          <p:spTgt spid="1030"/>
                                        </p:tgtEl>
                                      </p:cBhvr>
                                    </p:animEffect>
                                  </p:childTnLst>
                                </p:cTn>
                              </p:par>
                              <p:par>
                                <p:cTn id="8" presetID="10" presetClass="entr" presetSubtype="0" fill="hold" nodeType="withEffect">
                                  <p:stCondLst>
                                    <p:cond delay="0"/>
                                  </p:stCondLst>
                                  <p:childTnLst>
                                    <p:set>
                                      <p:cBhvr>
                                        <p:cTn id="9" dur="1" fill="hold">
                                          <p:stCondLst>
                                            <p:cond delay="0"/>
                                          </p:stCondLst>
                                        </p:cTn>
                                        <p:tgtEl>
                                          <p:spTgt spid="5136"/>
                                        </p:tgtEl>
                                        <p:attrNameLst>
                                          <p:attrName>style.visibility</p:attrName>
                                        </p:attrNameLst>
                                      </p:cBhvr>
                                      <p:to>
                                        <p:strVal val="visible"/>
                                      </p:to>
                                    </p:set>
                                    <p:animEffect transition="in" filter="fade">
                                      <p:cBhvr>
                                        <p:cTn id="10" dur="500"/>
                                        <p:tgtEl>
                                          <p:spTgt spid="5136"/>
                                        </p:tgtEl>
                                      </p:cBhvr>
                                    </p:animEffect>
                                  </p:childTnLst>
                                </p:cTn>
                              </p:par>
                            </p:childTnLst>
                          </p:cTn>
                        </p:par>
                        <p:par>
                          <p:cTn id="11" fill="hold" nodeType="afterGroup">
                            <p:stCondLst>
                              <p:cond delay="500"/>
                            </p:stCondLst>
                            <p:childTnLst>
                              <p:par>
                                <p:cTn id="12" presetID="10" presetClass="entr" presetSubtype="0" fill="hold" nodeType="afterEffect">
                                  <p:stCondLst>
                                    <p:cond delay="0"/>
                                  </p:stCondLst>
                                  <p:childTnLst>
                                    <p:set>
                                      <p:cBhvr>
                                        <p:cTn id="13" dur="1" fill="hold">
                                          <p:stCondLst>
                                            <p:cond delay="0"/>
                                          </p:stCondLst>
                                        </p:cTn>
                                        <p:tgtEl>
                                          <p:spTgt spid="1031"/>
                                        </p:tgtEl>
                                        <p:attrNameLst>
                                          <p:attrName>style.visibility</p:attrName>
                                        </p:attrNameLst>
                                      </p:cBhvr>
                                      <p:to>
                                        <p:strVal val="visible"/>
                                      </p:to>
                                    </p:set>
                                    <p:animEffect transition="in" filter="fade">
                                      <p:cBhvr>
                                        <p:cTn id="14" dur="500"/>
                                        <p:tgtEl>
                                          <p:spTgt spid="1031"/>
                                        </p:tgtEl>
                                      </p:cBhvr>
                                    </p:animEffect>
                                  </p:childTnLst>
                                </p:cTn>
                              </p:par>
                              <p:par>
                                <p:cTn id="15" presetID="10" presetClass="entr" presetSubtype="0" fill="hold" nodeType="withEffect">
                                  <p:stCondLst>
                                    <p:cond delay="0"/>
                                  </p:stCondLst>
                                  <p:childTnLst>
                                    <p:set>
                                      <p:cBhvr>
                                        <p:cTn id="16" dur="1" fill="hold">
                                          <p:stCondLst>
                                            <p:cond delay="0"/>
                                          </p:stCondLst>
                                        </p:cTn>
                                        <p:tgtEl>
                                          <p:spTgt spid="5124"/>
                                        </p:tgtEl>
                                        <p:attrNameLst>
                                          <p:attrName>style.visibility</p:attrName>
                                        </p:attrNameLst>
                                      </p:cBhvr>
                                      <p:to>
                                        <p:strVal val="visible"/>
                                      </p:to>
                                    </p:set>
                                    <p:animEffect transition="in" filter="fade">
                                      <p:cBhvr>
                                        <p:cTn id="17" dur="500"/>
                                        <p:tgtEl>
                                          <p:spTgt spid="5124"/>
                                        </p:tgtEl>
                                      </p:cBhvr>
                                    </p:animEffect>
                                  </p:childTnLst>
                                </p:cTn>
                              </p:par>
                            </p:childTnLst>
                          </p:cTn>
                        </p:par>
                        <p:par>
                          <p:cTn id="18" fill="hold" nodeType="afterGroup">
                            <p:stCondLst>
                              <p:cond delay="1000"/>
                            </p:stCondLst>
                            <p:childTnLst>
                              <p:par>
                                <p:cTn id="19" presetID="10" presetClass="entr" presetSubtype="0" fill="hold" nodeType="afterEffect">
                                  <p:stCondLst>
                                    <p:cond delay="0"/>
                                  </p:stCondLst>
                                  <p:childTnLst>
                                    <p:set>
                                      <p:cBhvr>
                                        <p:cTn id="20" dur="1" fill="hold">
                                          <p:stCondLst>
                                            <p:cond delay="0"/>
                                          </p:stCondLst>
                                        </p:cTn>
                                        <p:tgtEl>
                                          <p:spTgt spid="1032"/>
                                        </p:tgtEl>
                                        <p:attrNameLst>
                                          <p:attrName>style.visibility</p:attrName>
                                        </p:attrNameLst>
                                      </p:cBhvr>
                                      <p:to>
                                        <p:strVal val="visible"/>
                                      </p:to>
                                    </p:set>
                                    <p:animEffect transition="in" filter="fade">
                                      <p:cBhvr>
                                        <p:cTn id="21" dur="500"/>
                                        <p:tgtEl>
                                          <p:spTgt spid="1032"/>
                                        </p:tgtEl>
                                      </p:cBhvr>
                                    </p:animEffect>
                                  </p:childTnLst>
                                </p:cTn>
                              </p:par>
                              <p:par>
                                <p:cTn id="22" presetID="10" presetClass="entr" presetSubtype="0" fill="hold" nodeType="withEffect">
                                  <p:stCondLst>
                                    <p:cond delay="0"/>
                                  </p:stCondLst>
                                  <p:childTnLst>
                                    <p:set>
                                      <p:cBhvr>
                                        <p:cTn id="23" dur="1" fill="hold">
                                          <p:stCondLst>
                                            <p:cond delay="0"/>
                                          </p:stCondLst>
                                        </p:cTn>
                                        <p:tgtEl>
                                          <p:spTgt spid="5134"/>
                                        </p:tgtEl>
                                        <p:attrNameLst>
                                          <p:attrName>style.visibility</p:attrName>
                                        </p:attrNameLst>
                                      </p:cBhvr>
                                      <p:to>
                                        <p:strVal val="visible"/>
                                      </p:to>
                                    </p:set>
                                    <p:animEffect transition="in" filter="fade">
                                      <p:cBhvr>
                                        <p:cTn id="24" dur="500"/>
                                        <p:tgtEl>
                                          <p:spTgt spid="5134"/>
                                        </p:tgtEl>
                                      </p:cBhvr>
                                    </p:animEffect>
                                  </p:childTnLst>
                                </p:cTn>
                              </p:par>
                            </p:childTnLst>
                          </p:cTn>
                        </p:par>
                        <p:par>
                          <p:cTn id="25" fill="hold" nodeType="afterGroup">
                            <p:stCondLst>
                              <p:cond delay="1500"/>
                            </p:stCondLst>
                            <p:childTnLst>
                              <p:par>
                                <p:cTn id="26" presetID="10" presetClass="entr" presetSubtype="0" fill="hold" nodeType="afterEffect">
                                  <p:stCondLst>
                                    <p:cond delay="0"/>
                                  </p:stCondLst>
                                  <p:childTnLst>
                                    <p:set>
                                      <p:cBhvr>
                                        <p:cTn id="27" dur="1" fill="hold">
                                          <p:stCondLst>
                                            <p:cond delay="0"/>
                                          </p:stCondLst>
                                        </p:cTn>
                                        <p:tgtEl>
                                          <p:spTgt spid="1033"/>
                                        </p:tgtEl>
                                        <p:attrNameLst>
                                          <p:attrName>style.visibility</p:attrName>
                                        </p:attrNameLst>
                                      </p:cBhvr>
                                      <p:to>
                                        <p:strVal val="visible"/>
                                      </p:to>
                                    </p:set>
                                    <p:animEffect transition="in" filter="fade">
                                      <p:cBhvr>
                                        <p:cTn id="28" dur="500"/>
                                        <p:tgtEl>
                                          <p:spTgt spid="1033"/>
                                        </p:tgtEl>
                                      </p:cBhvr>
                                    </p:animEffect>
                                  </p:childTnLst>
                                </p:cTn>
                              </p:par>
                              <p:par>
                                <p:cTn id="29" presetID="10" presetClass="entr" presetSubtype="0" fill="hold" nodeType="withEffect">
                                  <p:stCondLst>
                                    <p:cond delay="0"/>
                                  </p:stCondLst>
                                  <p:childTnLst>
                                    <p:set>
                                      <p:cBhvr>
                                        <p:cTn id="30" dur="1" fill="hold">
                                          <p:stCondLst>
                                            <p:cond delay="0"/>
                                          </p:stCondLst>
                                        </p:cTn>
                                        <p:tgtEl>
                                          <p:spTgt spid="5132"/>
                                        </p:tgtEl>
                                        <p:attrNameLst>
                                          <p:attrName>style.visibility</p:attrName>
                                        </p:attrNameLst>
                                      </p:cBhvr>
                                      <p:to>
                                        <p:strVal val="visible"/>
                                      </p:to>
                                    </p:set>
                                    <p:animEffect transition="in" filter="fade">
                                      <p:cBhvr>
                                        <p:cTn id="31" dur="500"/>
                                        <p:tgtEl>
                                          <p:spTgt spid="5132"/>
                                        </p:tgtEl>
                                      </p:cBhvr>
                                    </p:animEffect>
                                  </p:childTnLst>
                                </p:cTn>
                              </p:par>
                            </p:childTnLst>
                          </p:cTn>
                        </p:par>
                        <p:par>
                          <p:cTn id="32" fill="hold" nodeType="afterGroup">
                            <p:stCondLst>
                              <p:cond delay="2000"/>
                            </p:stCondLst>
                            <p:childTnLst>
                              <p:par>
                                <p:cTn id="33" presetID="10" presetClass="entr" presetSubtype="0" fill="hold" nodeType="afterEffect">
                                  <p:stCondLst>
                                    <p:cond delay="0"/>
                                  </p:stCondLst>
                                  <p:childTnLst>
                                    <p:set>
                                      <p:cBhvr>
                                        <p:cTn id="34" dur="1" fill="hold">
                                          <p:stCondLst>
                                            <p:cond delay="0"/>
                                          </p:stCondLst>
                                        </p:cTn>
                                        <p:tgtEl>
                                          <p:spTgt spid="1034"/>
                                        </p:tgtEl>
                                        <p:attrNameLst>
                                          <p:attrName>style.visibility</p:attrName>
                                        </p:attrNameLst>
                                      </p:cBhvr>
                                      <p:to>
                                        <p:strVal val="visible"/>
                                      </p:to>
                                    </p:set>
                                    <p:animEffect transition="in" filter="fade">
                                      <p:cBhvr>
                                        <p:cTn id="35" dur="500"/>
                                        <p:tgtEl>
                                          <p:spTgt spid="1034"/>
                                        </p:tgtEl>
                                      </p:cBhvr>
                                    </p:animEffect>
                                  </p:childTnLst>
                                </p:cTn>
                              </p:par>
                              <p:par>
                                <p:cTn id="36" presetID="10" presetClass="entr" presetSubtype="0" fill="hold" nodeType="withEffect">
                                  <p:stCondLst>
                                    <p:cond delay="0"/>
                                  </p:stCondLst>
                                  <p:childTnLst>
                                    <p:set>
                                      <p:cBhvr>
                                        <p:cTn id="37" dur="1" fill="hold">
                                          <p:stCondLst>
                                            <p:cond delay="0"/>
                                          </p:stCondLst>
                                        </p:cTn>
                                        <p:tgtEl>
                                          <p:spTgt spid="5130"/>
                                        </p:tgtEl>
                                        <p:attrNameLst>
                                          <p:attrName>style.visibility</p:attrName>
                                        </p:attrNameLst>
                                      </p:cBhvr>
                                      <p:to>
                                        <p:strVal val="visible"/>
                                      </p:to>
                                    </p:set>
                                    <p:animEffect transition="in" filter="fade">
                                      <p:cBhvr>
                                        <p:cTn id="38" dur="500"/>
                                        <p:tgtEl>
                                          <p:spTgt spid="5130"/>
                                        </p:tgtEl>
                                      </p:cBhvr>
                                    </p:animEffect>
                                  </p:childTnLst>
                                </p:cTn>
                              </p:par>
                            </p:childTnLst>
                          </p:cTn>
                        </p:par>
                        <p:par>
                          <p:cTn id="39" fill="hold" nodeType="afterGroup">
                            <p:stCondLst>
                              <p:cond delay="2500"/>
                            </p:stCondLst>
                            <p:childTnLst>
                              <p:par>
                                <p:cTn id="40" presetID="10" presetClass="entr" presetSubtype="0" fill="hold" nodeType="afterEffect">
                                  <p:stCondLst>
                                    <p:cond delay="0"/>
                                  </p:stCondLst>
                                  <p:childTnLst>
                                    <p:set>
                                      <p:cBhvr>
                                        <p:cTn id="41" dur="1" fill="hold">
                                          <p:stCondLst>
                                            <p:cond delay="0"/>
                                          </p:stCondLst>
                                        </p:cTn>
                                        <p:tgtEl>
                                          <p:spTgt spid="1035"/>
                                        </p:tgtEl>
                                        <p:attrNameLst>
                                          <p:attrName>style.visibility</p:attrName>
                                        </p:attrNameLst>
                                      </p:cBhvr>
                                      <p:to>
                                        <p:strVal val="visible"/>
                                      </p:to>
                                    </p:set>
                                    <p:animEffect transition="in" filter="fade">
                                      <p:cBhvr>
                                        <p:cTn id="42" dur="500"/>
                                        <p:tgtEl>
                                          <p:spTgt spid="1035"/>
                                        </p:tgtEl>
                                      </p:cBhvr>
                                    </p:animEffect>
                                  </p:childTnLst>
                                </p:cTn>
                              </p:par>
                              <p:par>
                                <p:cTn id="43" presetID="10" presetClass="entr" presetSubtype="0" fill="hold" nodeType="withEffect">
                                  <p:stCondLst>
                                    <p:cond delay="0"/>
                                  </p:stCondLst>
                                  <p:childTnLst>
                                    <p:set>
                                      <p:cBhvr>
                                        <p:cTn id="44" dur="1" fill="hold">
                                          <p:stCondLst>
                                            <p:cond delay="0"/>
                                          </p:stCondLst>
                                        </p:cTn>
                                        <p:tgtEl>
                                          <p:spTgt spid="5126"/>
                                        </p:tgtEl>
                                        <p:attrNameLst>
                                          <p:attrName>style.visibility</p:attrName>
                                        </p:attrNameLst>
                                      </p:cBhvr>
                                      <p:to>
                                        <p:strVal val="visible"/>
                                      </p:to>
                                    </p:set>
                                    <p:animEffect transition="in" filter="fade">
                                      <p:cBhvr>
                                        <p:cTn id="45" dur="500"/>
                                        <p:tgtEl>
                                          <p:spTgt spid="5126"/>
                                        </p:tgtEl>
                                      </p:cBhvr>
                                    </p:animEffect>
                                  </p:childTnLst>
                                </p:cTn>
                              </p:par>
                            </p:childTnLst>
                          </p:cTn>
                        </p:par>
                        <p:par>
                          <p:cTn id="46" fill="hold" nodeType="afterGroup">
                            <p:stCondLst>
                              <p:cond delay="3000"/>
                            </p:stCondLst>
                            <p:childTnLst>
                              <p:par>
                                <p:cTn id="47" presetID="10" presetClass="entr" presetSubtype="0" fill="hold" nodeType="afterEffect">
                                  <p:stCondLst>
                                    <p:cond delay="0"/>
                                  </p:stCondLst>
                                  <p:childTnLst>
                                    <p:set>
                                      <p:cBhvr>
                                        <p:cTn id="48" dur="1" fill="hold">
                                          <p:stCondLst>
                                            <p:cond delay="0"/>
                                          </p:stCondLst>
                                        </p:cTn>
                                        <p:tgtEl>
                                          <p:spTgt spid="1036"/>
                                        </p:tgtEl>
                                        <p:attrNameLst>
                                          <p:attrName>style.visibility</p:attrName>
                                        </p:attrNameLst>
                                      </p:cBhvr>
                                      <p:to>
                                        <p:strVal val="visible"/>
                                      </p:to>
                                    </p:set>
                                    <p:animEffect transition="in" filter="fade">
                                      <p:cBhvr>
                                        <p:cTn id="49" dur="500"/>
                                        <p:tgtEl>
                                          <p:spTgt spid="1036"/>
                                        </p:tgtEl>
                                      </p:cBhvr>
                                    </p:animEffect>
                                  </p:childTnLst>
                                </p:cTn>
                              </p:par>
                              <p:par>
                                <p:cTn id="50" presetID="10" presetClass="entr" presetSubtype="0" fill="hold" nodeType="withEffect">
                                  <p:stCondLst>
                                    <p:cond delay="0"/>
                                  </p:stCondLst>
                                  <p:childTnLst>
                                    <p:set>
                                      <p:cBhvr>
                                        <p:cTn id="51" dur="1" fill="hold">
                                          <p:stCondLst>
                                            <p:cond delay="0"/>
                                          </p:stCondLst>
                                        </p:cTn>
                                        <p:tgtEl>
                                          <p:spTgt spid="5128"/>
                                        </p:tgtEl>
                                        <p:attrNameLst>
                                          <p:attrName>style.visibility</p:attrName>
                                        </p:attrNameLst>
                                      </p:cBhvr>
                                      <p:to>
                                        <p:strVal val="visible"/>
                                      </p:to>
                                    </p:set>
                                    <p:animEffect transition="in" filter="fade">
                                      <p:cBhvr>
                                        <p:cTn id="52" dur="500"/>
                                        <p:tgtEl>
                                          <p:spTgt spid="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ho\AppData\Local\Temp\SNAGHTML8a77fe8.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588" y="1573213"/>
            <a:ext cx="1439862" cy="2371725"/>
          </a:xfrm>
          <a:prstGeom prst="rect">
            <a:avLst/>
          </a:prstGeom>
          <a:noFill/>
          <a:effectLst>
            <a:outerShdw blurRad="2540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0" name="Rektangel 29"/>
          <p:cNvSpPr/>
          <p:nvPr/>
        </p:nvSpPr>
        <p:spPr>
          <a:xfrm>
            <a:off x="6877050" y="1919288"/>
            <a:ext cx="1150938" cy="1697037"/>
          </a:xfrm>
          <a:prstGeom prst="rect">
            <a:avLst/>
          </a:prstGeom>
          <a:solidFill>
            <a:srgbClr val="E6E2D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a-DK"/>
          </a:p>
        </p:txBody>
      </p:sp>
      <p:sp>
        <p:nvSpPr>
          <p:cNvPr id="2" name="Titel 1"/>
          <p:cNvSpPr>
            <a:spLocks noGrp="1"/>
          </p:cNvSpPr>
          <p:nvPr>
            <p:ph type="title"/>
          </p:nvPr>
        </p:nvSpPr>
        <p:spPr>
          <a:xfrm>
            <a:off x="468315" y="1489076"/>
            <a:ext cx="8207375" cy="4067175"/>
          </a:xfrm>
        </p:spPr>
        <p:txBody>
          <a:bodyPr anchor="t">
            <a:normAutofit fontScale="90000"/>
          </a:bodyPr>
          <a:lstStyle/>
          <a:p>
            <a:pPr>
              <a:defRPr/>
            </a:pPr>
            <a:r>
              <a:rPr lang="en-GB" dirty="0" smtClean="0">
                <a:solidFill>
                  <a:srgbClr val="259ADA"/>
                </a:solidFill>
              </a:rPr>
              <a:t>We need a modern look and feel</a:t>
            </a:r>
            <a:br>
              <a:rPr lang="en-GB" dirty="0" smtClean="0">
                <a:solidFill>
                  <a:srgbClr val="259ADA"/>
                </a:solidFill>
              </a:rPr>
            </a:br>
            <a:r>
              <a:rPr lang="en-GB" dirty="0" smtClean="0">
                <a:solidFill>
                  <a:srgbClr val="259ADA"/>
                </a:solidFill>
              </a:rPr>
              <a:t>We need a solid foundation</a:t>
            </a:r>
            <a:br>
              <a:rPr lang="en-GB" dirty="0" smtClean="0">
                <a:solidFill>
                  <a:srgbClr val="259ADA"/>
                </a:solidFill>
              </a:rPr>
            </a:br>
            <a:r>
              <a:rPr lang="en-GB" dirty="0" smtClean="0">
                <a:solidFill>
                  <a:srgbClr val="259ADA"/>
                </a:solidFill>
              </a:rPr>
              <a:t>We need to provide services</a:t>
            </a:r>
            <a:br>
              <a:rPr lang="en-GB" dirty="0" smtClean="0">
                <a:solidFill>
                  <a:srgbClr val="259ADA"/>
                </a:solidFill>
              </a:rPr>
            </a:br>
            <a:r>
              <a:rPr lang="en-GB" dirty="0" smtClean="0">
                <a:solidFill>
                  <a:srgbClr val="259ADA"/>
                </a:solidFill>
              </a:rPr>
              <a:t>We need to consume services</a:t>
            </a:r>
            <a:br>
              <a:rPr lang="en-GB" dirty="0" smtClean="0">
                <a:solidFill>
                  <a:srgbClr val="259ADA"/>
                </a:solidFill>
              </a:rPr>
            </a:br>
            <a:r>
              <a:rPr lang="en-GB" dirty="0" smtClean="0">
                <a:solidFill>
                  <a:srgbClr val="259ADA"/>
                </a:solidFill>
              </a:rPr>
              <a:t>We need to reuse our RPG investment</a:t>
            </a:r>
            <a:br>
              <a:rPr lang="en-GB" dirty="0" smtClean="0">
                <a:solidFill>
                  <a:srgbClr val="259ADA"/>
                </a:solidFill>
              </a:rPr>
            </a:br>
            <a:r>
              <a:rPr lang="en-GB" dirty="0" smtClean="0">
                <a:solidFill>
                  <a:srgbClr val="259ADA"/>
                </a:solidFill>
              </a:rPr>
              <a:t>We need to move on with JAVA, </a:t>
            </a:r>
            <a:r>
              <a:rPr lang="en-GB" dirty="0" err="1" smtClean="0">
                <a:solidFill>
                  <a:srgbClr val="259ADA"/>
                </a:solidFill>
              </a:rPr>
              <a:t>node.js</a:t>
            </a:r>
            <a:r>
              <a:rPr lang="en-GB" dirty="0">
                <a:solidFill>
                  <a:srgbClr val="259ADA"/>
                </a:solidFill>
              </a:rPr>
              <a:t> </a:t>
            </a:r>
            <a:r>
              <a:rPr lang="en-GB" dirty="0" err="1" smtClean="0">
                <a:solidFill>
                  <a:srgbClr val="259ADA"/>
                </a:solidFill>
              </a:rPr>
              <a:t>etc</a:t>
            </a:r>
            <a:r>
              <a:rPr lang="en-GB" dirty="0" smtClean="0">
                <a:solidFill>
                  <a:srgbClr val="259ADA"/>
                </a:solidFill>
              </a:rPr>
              <a:t/>
            </a:r>
            <a:br>
              <a:rPr lang="en-GB" dirty="0" smtClean="0">
                <a:solidFill>
                  <a:srgbClr val="259ADA"/>
                </a:solidFill>
              </a:rPr>
            </a:br>
            <a:r>
              <a:rPr lang="en-GB" dirty="0" smtClean="0">
                <a:solidFill>
                  <a:srgbClr val="259ADA"/>
                </a:solidFill>
              </a:rPr>
              <a:t>We need to scale up and out</a:t>
            </a:r>
            <a:br>
              <a:rPr lang="en-GB" dirty="0" smtClean="0">
                <a:solidFill>
                  <a:srgbClr val="259ADA"/>
                </a:solidFill>
              </a:rPr>
            </a:br>
            <a:r>
              <a:rPr lang="en-GB" dirty="0" smtClean="0">
                <a:solidFill>
                  <a:srgbClr val="259ADA"/>
                </a:solidFill>
              </a:rPr>
              <a:t>We need JSON</a:t>
            </a:r>
            <a:br>
              <a:rPr lang="en-GB" dirty="0" smtClean="0">
                <a:solidFill>
                  <a:srgbClr val="259ADA"/>
                </a:solidFill>
              </a:rPr>
            </a:br>
            <a:r>
              <a:rPr lang="en-GB" dirty="0" smtClean="0">
                <a:solidFill>
                  <a:srgbClr val="259ADA"/>
                </a:solidFill>
              </a:rPr>
              <a:t>We need to integrate to … a lot </a:t>
            </a:r>
            <a:r>
              <a:rPr lang="en-GB" dirty="0" smtClean="0"/>
              <a:t/>
            </a:r>
            <a:br>
              <a:rPr lang="en-GB" dirty="0" smtClean="0"/>
            </a:br>
            <a:r>
              <a:rPr lang="en-GB" dirty="0" smtClean="0"/>
              <a:t/>
            </a:r>
            <a:br>
              <a:rPr lang="en-GB" dirty="0" smtClean="0"/>
            </a:br>
            <a:endParaRPr lang="en-GB" dirty="0"/>
          </a:p>
        </p:txBody>
      </p:sp>
      <p:pic>
        <p:nvPicPr>
          <p:cNvPr id="2052" name="Picture 4" descr="C:\Users\mho\AppData\Local\Temp\SNAGHTML8b195e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7075" y="2312988"/>
            <a:ext cx="742950"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descr="C:\Users\mho\AppData\Local\Temp\SNAGHTML8b3344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2588" y="1573213"/>
            <a:ext cx="1439862" cy="2371725"/>
          </a:xfrm>
          <a:prstGeom prst="rect">
            <a:avLst/>
          </a:prstGeom>
          <a:noFill/>
          <a:effectLst>
            <a:outerShdw blurRad="2540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6" name="Picture 8" descr="C:\Users\mho\AppData\Local\Temp\SNAGHTML94daa8b.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890" y="1296988"/>
            <a:ext cx="998537" cy="935037"/>
          </a:xfrm>
          <a:prstGeom prst="rect">
            <a:avLst/>
          </a:prstGeom>
          <a:noFill/>
          <a:effectLst>
            <a:outerShdw blurRad="2540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151" name="Title 1"/>
          <p:cNvSpPr txBox="1">
            <a:spLocks/>
          </p:cNvSpPr>
          <p:nvPr/>
        </p:nvSpPr>
        <p:spPr bwMode="auto">
          <a:xfrm>
            <a:off x="468315" y="877888"/>
            <a:ext cx="8207375"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2800" b="1" dirty="0">
                <a:solidFill>
                  <a:srgbClr val="259ADA"/>
                </a:solidFill>
              </a:rPr>
              <a:t>What we need:</a:t>
            </a:r>
            <a:endParaRPr lang="en-GB" sz="2800" b="1" dirty="0">
              <a:solidFill>
                <a:srgbClr val="259ADA"/>
              </a:solidFill>
              <a:cs typeface="MS PGothic" charset="0"/>
            </a:endParaRPr>
          </a:p>
        </p:txBody>
      </p:sp>
    </p:spTree>
    <p:extLst>
      <p:ext uri="{BB962C8B-B14F-4D97-AF65-F5344CB8AC3E}">
        <p14:creationId xmlns:p14="http://schemas.microsoft.com/office/powerpoint/2010/main" val="12830704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nodeType="withEffect">
                                  <p:stCondLst>
                                    <p:cond delay="0"/>
                                  </p:stCondLst>
                                  <p:childTnLst>
                                    <p:set>
                                      <p:cBhvr>
                                        <p:cTn id="12" dur="1" fill="hold">
                                          <p:stCondLst>
                                            <p:cond delay="0"/>
                                          </p:stCondLst>
                                        </p:cTn>
                                        <p:tgtEl>
                                          <p:spTgt spid="2054"/>
                                        </p:tgtEl>
                                        <p:attrNameLst>
                                          <p:attrName>style.visibility</p:attrName>
                                        </p:attrNameLst>
                                      </p:cBhvr>
                                      <p:to>
                                        <p:strVal val="visible"/>
                                      </p:to>
                                    </p:set>
                                    <p:animEffect transition="in" filter="fade">
                                      <p:cBhvr>
                                        <p:cTn id="13" dur="500"/>
                                        <p:tgtEl>
                                          <p:spTgt spid="2054"/>
                                        </p:tgtEl>
                                      </p:cBhvr>
                                    </p:animEffect>
                                  </p:childTnLst>
                                </p:cTn>
                              </p:par>
                            </p:childTnLst>
                          </p:cTn>
                        </p:par>
                        <p:par>
                          <p:cTn id="14" fill="hold" nodeType="afterGroup">
                            <p:stCondLst>
                              <p:cond delay="500"/>
                            </p:stCondLst>
                            <p:childTnLst>
                              <p:par>
                                <p:cTn id="15" presetID="6" presetClass="entr" presetSubtype="32" fill="hold" nodeType="afterEffect">
                                  <p:stCondLst>
                                    <p:cond delay="0"/>
                                  </p:stCondLst>
                                  <p:childTnLst>
                                    <p:set>
                                      <p:cBhvr>
                                        <p:cTn id="16" dur="1" fill="hold">
                                          <p:stCondLst>
                                            <p:cond delay="0"/>
                                          </p:stCondLst>
                                        </p:cTn>
                                        <p:tgtEl>
                                          <p:spTgt spid="2056"/>
                                        </p:tgtEl>
                                        <p:attrNameLst>
                                          <p:attrName>style.visibility</p:attrName>
                                        </p:attrNameLst>
                                      </p:cBhvr>
                                      <p:to>
                                        <p:strVal val="visible"/>
                                      </p:to>
                                    </p:set>
                                    <p:animEffect transition="in" filter="circle(out)">
                                      <p:cBhvr>
                                        <p:cTn id="17" dur="500"/>
                                        <p:tgtEl>
                                          <p:spTgt spid="2056"/>
                                        </p:tgtEl>
                                      </p:cBhvr>
                                    </p:animEffect>
                                  </p:childTnLst>
                                </p:cTn>
                              </p:par>
                            </p:childTnLst>
                          </p:cTn>
                        </p:par>
                        <p:par>
                          <p:cTn id="18" fill="hold" nodeType="afterGroup">
                            <p:stCondLst>
                              <p:cond delay="1000"/>
                            </p:stCondLst>
                            <p:childTnLst>
                              <p:par>
                                <p:cTn id="19" presetID="10" presetClass="entr" presetSubtype="0" fill="hold" nodeType="afterEffect">
                                  <p:stCondLst>
                                    <p:cond delay="0"/>
                                  </p:stCondLst>
                                  <p:childTnLst>
                                    <p:set>
                                      <p:cBhvr>
                                        <p:cTn id="20" dur="1" fill="hold">
                                          <p:stCondLst>
                                            <p:cond delay="0"/>
                                          </p:stCondLst>
                                        </p:cTn>
                                        <p:tgtEl>
                                          <p:spTgt spid="2052"/>
                                        </p:tgtEl>
                                        <p:attrNameLst>
                                          <p:attrName>style.visibility</p:attrName>
                                        </p:attrNameLst>
                                      </p:cBhvr>
                                      <p:to>
                                        <p:strVal val="visible"/>
                                      </p:to>
                                    </p:set>
                                    <p:animEffect transition="in" filter="fade">
                                      <p:cBhvr>
                                        <p:cTn id="21" dur="500"/>
                                        <p:tgtEl>
                                          <p:spTgt spid="205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ho\AppData\Local\Temp\SNAGHTML8a77fe8.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588" y="1573213"/>
            <a:ext cx="1439862" cy="2371725"/>
          </a:xfrm>
          <a:prstGeom prst="rect">
            <a:avLst/>
          </a:prstGeom>
          <a:noFill/>
          <a:effectLst>
            <a:outerShdw blurRad="2540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30" name="Rektangel 29"/>
          <p:cNvSpPr/>
          <p:nvPr/>
        </p:nvSpPr>
        <p:spPr>
          <a:xfrm>
            <a:off x="6877050" y="1919288"/>
            <a:ext cx="1150938" cy="1697037"/>
          </a:xfrm>
          <a:prstGeom prst="rect">
            <a:avLst/>
          </a:prstGeom>
          <a:solidFill>
            <a:srgbClr val="E6E2D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a-DK"/>
          </a:p>
        </p:txBody>
      </p:sp>
      <p:sp>
        <p:nvSpPr>
          <p:cNvPr id="7171" name="Titel 1"/>
          <p:cNvSpPr>
            <a:spLocks noGrp="1"/>
          </p:cNvSpPr>
          <p:nvPr>
            <p:ph type="title"/>
          </p:nvPr>
        </p:nvSpPr>
        <p:spPr>
          <a:xfrm>
            <a:off x="468315" y="2432050"/>
            <a:ext cx="8207375" cy="647700"/>
          </a:xfrm>
        </p:spPr>
        <p:txBody>
          <a:bodyPr anchor="t"/>
          <a:lstStyle/>
          <a:p>
            <a:r>
              <a:rPr lang="en-GB" sz="4400">
                <a:solidFill>
                  <a:srgbClr val="259ADA"/>
                </a:solidFill>
                <a:latin typeface="Calibri" charset="0"/>
              </a:rPr>
              <a:t>We need microservices!</a:t>
            </a:r>
            <a:r>
              <a:rPr lang="en-GB" sz="4400">
                <a:latin typeface="Calibri" charset="0"/>
              </a:rPr>
              <a:t/>
            </a:r>
            <a:br>
              <a:rPr lang="en-GB" sz="4400">
                <a:latin typeface="Calibri" charset="0"/>
              </a:rPr>
            </a:br>
            <a:endParaRPr lang="en-GB" sz="4400">
              <a:latin typeface="Calibri" charset="0"/>
            </a:endParaRPr>
          </a:p>
        </p:txBody>
      </p:sp>
      <p:pic>
        <p:nvPicPr>
          <p:cNvPr id="2052" name="Picture 4" descr="C:\Users\mho\AppData\Local\Temp\SNAGHTML8b195e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7075" y="2312988"/>
            <a:ext cx="742950"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descr="C:\Users\mho\AppData\Local\Temp\SNAGHTML8b3344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2588" y="1573213"/>
            <a:ext cx="1439862" cy="2371725"/>
          </a:xfrm>
          <a:prstGeom prst="rect">
            <a:avLst/>
          </a:prstGeom>
          <a:noFill/>
          <a:effectLst>
            <a:outerShdw blurRad="2540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6" name="Picture 8" descr="C:\Users\mho\AppData\Local\Temp\SNAGHTML94daa8b.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890" y="1296988"/>
            <a:ext cx="998537" cy="935037"/>
          </a:xfrm>
          <a:prstGeom prst="rect">
            <a:avLst/>
          </a:prstGeom>
          <a:noFill/>
          <a:effectLst>
            <a:outerShdw blurRad="2540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02720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nodeType="withEffect">
                                  <p:stCondLst>
                                    <p:cond delay="0"/>
                                  </p:stCondLst>
                                  <p:childTnLst>
                                    <p:set>
                                      <p:cBhvr>
                                        <p:cTn id="12" dur="1" fill="hold">
                                          <p:stCondLst>
                                            <p:cond delay="0"/>
                                          </p:stCondLst>
                                        </p:cTn>
                                        <p:tgtEl>
                                          <p:spTgt spid="2054"/>
                                        </p:tgtEl>
                                        <p:attrNameLst>
                                          <p:attrName>style.visibility</p:attrName>
                                        </p:attrNameLst>
                                      </p:cBhvr>
                                      <p:to>
                                        <p:strVal val="visible"/>
                                      </p:to>
                                    </p:set>
                                    <p:animEffect transition="in" filter="fade">
                                      <p:cBhvr>
                                        <p:cTn id="13" dur="500"/>
                                        <p:tgtEl>
                                          <p:spTgt spid="2054"/>
                                        </p:tgtEl>
                                      </p:cBhvr>
                                    </p:animEffect>
                                  </p:childTnLst>
                                </p:cTn>
                              </p:par>
                            </p:childTnLst>
                          </p:cTn>
                        </p:par>
                        <p:par>
                          <p:cTn id="14" fill="hold" nodeType="afterGroup">
                            <p:stCondLst>
                              <p:cond delay="500"/>
                            </p:stCondLst>
                            <p:childTnLst>
                              <p:par>
                                <p:cTn id="15" presetID="10" presetClass="entr" presetSubtype="0" fill="hold" nodeType="after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fade">
                                      <p:cBhvr>
                                        <p:cTn id="17"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le 1"/>
          <p:cNvSpPr>
            <a:spLocks noGrp="1"/>
          </p:cNvSpPr>
          <p:nvPr>
            <p:ph type="title"/>
          </p:nvPr>
        </p:nvSpPr>
        <p:spPr>
          <a:xfrm>
            <a:off x="468315" y="877888"/>
            <a:ext cx="8207375" cy="358775"/>
          </a:xfrm>
        </p:spPr>
        <p:txBody>
          <a:bodyPr/>
          <a:lstStyle/>
          <a:p>
            <a:pPr eaLnBrk="1" hangingPunct="1"/>
            <a:r>
              <a:rPr lang="en-GB" dirty="0" smtClean="0">
                <a:solidFill>
                  <a:srgbClr val="259ADA"/>
                </a:solidFill>
                <a:latin typeface="Calibri" charset="0"/>
              </a:rPr>
              <a:t>What is microservices?</a:t>
            </a:r>
            <a:endParaRPr lang="en-GB" dirty="0">
              <a:solidFill>
                <a:srgbClr val="259ADA"/>
              </a:solidFill>
              <a:latin typeface="Calibri" charset="0"/>
              <a:cs typeface="MS PGothic" charset="0"/>
            </a:endParaRPr>
          </a:p>
        </p:txBody>
      </p:sp>
      <p:sp>
        <p:nvSpPr>
          <p:cNvPr id="3074" name="Content Placeholder 2"/>
          <p:cNvSpPr>
            <a:spLocks noGrp="1"/>
          </p:cNvSpPr>
          <p:nvPr>
            <p:ph idx="1"/>
          </p:nvPr>
        </p:nvSpPr>
        <p:spPr>
          <a:xfrm>
            <a:off x="468313" y="1381125"/>
            <a:ext cx="8229600" cy="3695700"/>
          </a:xfrm>
        </p:spPr>
        <p:txBody>
          <a:bodyPr>
            <a:normAutofit/>
          </a:bodyPr>
          <a:lstStyle/>
          <a:p>
            <a:pPr marL="0" indent="0" eaLnBrk="1" hangingPunct="1">
              <a:buFontTx/>
              <a:buNone/>
              <a:defRPr/>
            </a:pPr>
            <a:endParaRPr lang="en-GB" sz="3600" b="1" dirty="0" smtClean="0">
              <a:latin typeface="Calibri" charset="0"/>
              <a:cs typeface="MS PGothic" charset="0"/>
            </a:endParaRPr>
          </a:p>
          <a:p>
            <a:pPr marL="0" indent="0" eaLnBrk="1" hangingPunct="1">
              <a:buFontTx/>
              <a:buNone/>
              <a:defRPr/>
            </a:pPr>
            <a:endParaRPr lang="en-GB" sz="3600" b="1" dirty="0" smtClean="0">
              <a:latin typeface="Calibri" charset="0"/>
              <a:cs typeface="MS PGothic" charset="0"/>
            </a:endParaRPr>
          </a:p>
          <a:p>
            <a:pPr marL="0" indent="0" eaLnBrk="1" hangingPunct="1">
              <a:buFontTx/>
              <a:buNone/>
              <a:defRPr/>
            </a:pPr>
            <a:endParaRPr lang="en-GB" sz="3600" b="1" dirty="0" smtClean="0">
              <a:latin typeface="Calibri" charset="0"/>
              <a:cs typeface="MS PGothic" charset="0"/>
            </a:endParaRPr>
          </a:p>
          <a:p>
            <a:pPr marL="0" indent="0" eaLnBrk="1" hangingPunct="1">
              <a:buFont typeface="Arial" charset="0"/>
              <a:buNone/>
              <a:defRPr/>
            </a:pPr>
            <a:endParaRPr lang="en-GB" sz="2000" b="1" dirty="0" smtClean="0">
              <a:latin typeface="Calibri" charset="0"/>
              <a:cs typeface="MS PGothic" charset="0"/>
            </a:endParaRPr>
          </a:p>
          <a:p>
            <a:pPr marL="0" indent="0" eaLnBrk="1" hangingPunct="1">
              <a:buFontTx/>
              <a:buNone/>
              <a:defRPr/>
            </a:pPr>
            <a:endParaRPr lang="en-GB" sz="2000" dirty="0" smtClean="0">
              <a:latin typeface="Calibri" charset="0"/>
              <a:cs typeface="MS PGothic" charset="0"/>
            </a:endParaRPr>
          </a:p>
          <a:p>
            <a:pPr marL="0" indent="0" eaLnBrk="1" hangingPunct="1">
              <a:buFontTx/>
              <a:buNone/>
              <a:defRPr/>
            </a:pPr>
            <a:endParaRPr lang="en-GB" sz="1400" dirty="0" smtClean="0">
              <a:latin typeface="Calibri" charset="0"/>
              <a:cs typeface="MS PGothic" charset="0"/>
            </a:endParaRPr>
          </a:p>
          <a:p>
            <a:pPr marL="0" indent="0" eaLnBrk="1" hangingPunct="1">
              <a:buFontTx/>
              <a:buNone/>
              <a:defRPr/>
            </a:pPr>
            <a:endParaRPr lang="en-GB" sz="1400" dirty="0" smtClean="0">
              <a:latin typeface="Calibri" charset="0"/>
              <a:cs typeface="MS PGothic" charset="0"/>
            </a:endParaRPr>
          </a:p>
          <a:p>
            <a:pPr marL="0" indent="0" eaLnBrk="1" hangingPunct="1">
              <a:buFontTx/>
              <a:buNone/>
              <a:defRPr/>
            </a:pPr>
            <a:endParaRPr lang="en-GB" sz="1400" dirty="0" smtClean="0">
              <a:latin typeface="Calibri" charset="0"/>
              <a:cs typeface="MS PGothic" charset="0"/>
            </a:endParaRPr>
          </a:p>
          <a:p>
            <a:pPr marL="0" indent="0" eaLnBrk="1" hangingPunct="1">
              <a:buFontTx/>
              <a:buNone/>
              <a:defRPr/>
            </a:pPr>
            <a:endParaRPr lang="en-GB" sz="1400" dirty="0">
              <a:latin typeface="Calibri" charset="0"/>
              <a:cs typeface="MS PGothic" charset="0"/>
            </a:endParaRPr>
          </a:p>
        </p:txBody>
      </p:sp>
      <p:pic>
        <p:nvPicPr>
          <p:cNvPr id="307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88127" y="3751263"/>
            <a:ext cx="2555875"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233106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8"/>
          <p:cNvSpPr/>
          <p:nvPr/>
        </p:nvSpPr>
        <p:spPr>
          <a:xfrm>
            <a:off x="755576" y="2425452"/>
            <a:ext cx="3096344" cy="1944216"/>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REST </a:t>
            </a:r>
            <a:r>
              <a:rPr lang="da-DK" dirty="0" err="1" smtClean="0">
                <a:latin typeface="Calibri" charset="0"/>
              </a:rPr>
              <a:t>v.s</a:t>
            </a:r>
            <a:r>
              <a:rPr lang="da-DK" dirty="0" smtClean="0">
                <a:latin typeface="Calibri" charset="0"/>
              </a:rPr>
              <a:t>. Microservice</a:t>
            </a:r>
            <a:endParaRPr lang="da-DK" dirty="0">
              <a:latin typeface="Calibri" charset="0"/>
            </a:endParaRPr>
          </a:p>
        </p:txBody>
      </p:sp>
      <p:sp>
        <p:nvSpPr>
          <p:cNvPr id="22" name="Rectangle 21"/>
          <p:cNvSpPr/>
          <p:nvPr/>
        </p:nvSpPr>
        <p:spPr>
          <a:xfrm>
            <a:off x="755576" y="1849388"/>
            <a:ext cx="3096344"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REST / SOAP</a:t>
            </a:r>
            <a:endParaRPr lang="en-US" dirty="0"/>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Order</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Invoice</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Up-Down Arrow 2"/>
          <p:cNvSpPr/>
          <p:nvPr/>
        </p:nvSpPr>
        <p:spPr>
          <a:xfrm>
            <a:off x="5364088" y="2929508"/>
            <a:ext cx="216024" cy="1224136"/>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Up-Down Arrow 37"/>
          <p:cNvSpPr/>
          <p:nvPr/>
        </p:nvSpPr>
        <p:spPr>
          <a:xfrm>
            <a:off x="7668344" y="2929508"/>
            <a:ext cx="216024" cy="1224136"/>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Up-Down Arrow 4"/>
          <p:cNvSpPr/>
          <p:nvPr/>
        </p:nvSpPr>
        <p:spPr>
          <a:xfrm>
            <a:off x="971600" y="2379361"/>
            <a:ext cx="288032" cy="504056"/>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43" name="Group 42"/>
          <p:cNvGrpSpPr/>
          <p:nvPr/>
        </p:nvGrpSpPr>
        <p:grpSpPr>
          <a:xfrm>
            <a:off x="755576" y="2929508"/>
            <a:ext cx="733529" cy="733529"/>
            <a:chOff x="72005" y="80644"/>
            <a:chExt cx="733529" cy="733529"/>
          </a:xfrm>
        </p:grpSpPr>
        <p:sp>
          <p:nvSpPr>
            <p:cNvPr id="53" name="Rounded Rectangle 52"/>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54"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Order</a:t>
              </a:r>
              <a:endParaRPr lang="en-US" sz="1100" kern="1200" dirty="0"/>
            </a:p>
          </p:txBody>
        </p:sp>
      </p:grpSp>
      <p:grpSp>
        <p:nvGrpSpPr>
          <p:cNvPr id="44" name="Group 43"/>
          <p:cNvGrpSpPr/>
          <p:nvPr/>
        </p:nvGrpSpPr>
        <p:grpSpPr>
          <a:xfrm>
            <a:off x="1547666" y="2929508"/>
            <a:ext cx="733529" cy="733529"/>
            <a:chOff x="864095" y="80644"/>
            <a:chExt cx="733529" cy="733529"/>
          </a:xfrm>
        </p:grpSpPr>
        <p:sp>
          <p:nvSpPr>
            <p:cNvPr id="51" name="Rounded Rectangle 50"/>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52"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45" name="Group 44"/>
          <p:cNvGrpSpPr/>
          <p:nvPr/>
        </p:nvGrpSpPr>
        <p:grpSpPr>
          <a:xfrm>
            <a:off x="2339758" y="2929510"/>
            <a:ext cx="733529" cy="733529"/>
            <a:chOff x="1656187" y="80646"/>
            <a:chExt cx="733529" cy="733529"/>
          </a:xfrm>
        </p:grpSpPr>
        <p:sp>
          <p:nvSpPr>
            <p:cNvPr id="49" name="Rounded Rectangle 48"/>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50"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Invoice</a:t>
              </a:r>
              <a:endParaRPr lang="en-US" sz="1100" kern="1200" dirty="0"/>
            </a:p>
          </p:txBody>
        </p:sp>
      </p:grpSp>
      <p:grpSp>
        <p:nvGrpSpPr>
          <p:cNvPr id="46" name="Group 45"/>
          <p:cNvGrpSpPr/>
          <p:nvPr/>
        </p:nvGrpSpPr>
        <p:grpSpPr>
          <a:xfrm>
            <a:off x="3131840" y="2929510"/>
            <a:ext cx="733529" cy="733529"/>
            <a:chOff x="2448269" y="80646"/>
            <a:chExt cx="733529" cy="733529"/>
          </a:xfrm>
        </p:grpSpPr>
        <p:sp>
          <p:nvSpPr>
            <p:cNvPr id="47" name="Rounded Rectangle 46"/>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48"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55" name="Up-Down Arrow 54"/>
          <p:cNvSpPr/>
          <p:nvPr/>
        </p:nvSpPr>
        <p:spPr>
          <a:xfrm>
            <a:off x="1835696" y="2382257"/>
            <a:ext cx="288032" cy="504056"/>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Up-Down Arrow 55"/>
          <p:cNvSpPr/>
          <p:nvPr/>
        </p:nvSpPr>
        <p:spPr>
          <a:xfrm>
            <a:off x="2555776" y="2382257"/>
            <a:ext cx="288032" cy="504056"/>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Up-Down Arrow 56"/>
          <p:cNvSpPr/>
          <p:nvPr/>
        </p:nvSpPr>
        <p:spPr>
          <a:xfrm>
            <a:off x="3347864" y="2382257"/>
            <a:ext cx="288032" cy="504056"/>
          </a:xfrm>
          <a:prstGeom prst="up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83455934"/>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el 1"/>
          <p:cNvSpPr>
            <a:spLocks noGrp="1"/>
          </p:cNvSpPr>
          <p:nvPr>
            <p:ph type="title"/>
          </p:nvPr>
        </p:nvSpPr>
        <p:spPr>
          <a:xfrm>
            <a:off x="468318" y="877094"/>
            <a:ext cx="8207375" cy="359833"/>
          </a:xfrm>
        </p:spPr>
        <p:txBody>
          <a:bodyPr/>
          <a:lstStyle/>
          <a:p>
            <a:r>
              <a:rPr lang="en-US" dirty="0" smtClean="0">
                <a:latin typeface="Calibri" charset="0"/>
              </a:rPr>
              <a:t>What is a microservice?</a:t>
            </a:r>
            <a:endParaRPr lang="en-US" dirty="0">
              <a:latin typeface="Calibri" charset="0"/>
            </a:endParaRPr>
          </a:p>
        </p:txBody>
      </p:sp>
      <p:sp>
        <p:nvSpPr>
          <p:cNvPr id="5" name="Right Arrow 4"/>
          <p:cNvSpPr/>
          <p:nvPr/>
        </p:nvSpPr>
        <p:spPr>
          <a:xfrm>
            <a:off x="1666880" y="2256897"/>
            <a:ext cx="1439863" cy="198040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JSON</a:t>
            </a:r>
          </a:p>
        </p:txBody>
      </p:sp>
      <p:sp>
        <p:nvSpPr>
          <p:cNvPr id="6" name="Rectangle 5"/>
          <p:cNvSpPr/>
          <p:nvPr/>
        </p:nvSpPr>
        <p:spPr>
          <a:xfrm>
            <a:off x="3322643" y="2256897"/>
            <a:ext cx="2232025" cy="1980407"/>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err="1"/>
              <a:t>Microservice</a:t>
            </a:r>
            <a:endParaRPr lang="da-DK" dirty="0"/>
          </a:p>
        </p:txBody>
      </p:sp>
      <p:sp>
        <p:nvSpPr>
          <p:cNvPr id="7" name="Right Arrow 6"/>
          <p:cNvSpPr/>
          <p:nvPr/>
        </p:nvSpPr>
        <p:spPr>
          <a:xfrm>
            <a:off x="5843588" y="2256897"/>
            <a:ext cx="1439862" cy="198040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JSON</a:t>
            </a:r>
          </a:p>
        </p:txBody>
      </p:sp>
      <p:sp>
        <p:nvSpPr>
          <p:cNvPr id="8" name="Magnetic Disk 7"/>
          <p:cNvSpPr/>
          <p:nvPr/>
        </p:nvSpPr>
        <p:spPr>
          <a:xfrm>
            <a:off x="3419475" y="4657992"/>
            <a:ext cx="2089150" cy="660135"/>
          </a:xfrm>
          <a:prstGeom prst="flowChartMagneticDisk">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DB2</a:t>
            </a:r>
          </a:p>
        </p:txBody>
      </p:sp>
      <p:sp>
        <p:nvSpPr>
          <p:cNvPr id="9" name="Up-Down Arrow 8"/>
          <p:cNvSpPr/>
          <p:nvPr/>
        </p:nvSpPr>
        <p:spPr>
          <a:xfrm>
            <a:off x="4211643" y="4057388"/>
            <a:ext cx="504825" cy="780521"/>
          </a:xfrm>
          <a:prstGeom prst="upDownArrow">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a-DK"/>
          </a:p>
        </p:txBody>
      </p:sp>
    </p:spTree>
    <p:extLst>
      <p:ext uri="{BB962C8B-B14F-4D97-AF65-F5344CB8AC3E}">
        <p14:creationId xmlns:p14="http://schemas.microsoft.com/office/powerpoint/2010/main" val="599790285"/>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el 1"/>
          <p:cNvSpPr>
            <a:spLocks noGrp="1"/>
          </p:cNvSpPr>
          <p:nvPr>
            <p:ph type="title"/>
          </p:nvPr>
        </p:nvSpPr>
        <p:spPr>
          <a:xfrm>
            <a:off x="468318" y="877094"/>
            <a:ext cx="8207375" cy="359833"/>
          </a:xfrm>
        </p:spPr>
        <p:txBody>
          <a:bodyPr/>
          <a:lstStyle/>
          <a:p>
            <a:r>
              <a:rPr lang="en-US" dirty="0">
                <a:latin typeface="Calibri" charset="0"/>
              </a:rPr>
              <a:t>What is a microservice?</a:t>
            </a:r>
            <a:endParaRPr lang="da-DK" dirty="0">
              <a:latin typeface="Calibri" charset="0"/>
            </a:endParaRPr>
          </a:p>
        </p:txBody>
      </p:sp>
      <p:sp>
        <p:nvSpPr>
          <p:cNvPr id="5" name="Right Arrow 4"/>
          <p:cNvSpPr/>
          <p:nvPr/>
        </p:nvSpPr>
        <p:spPr>
          <a:xfrm>
            <a:off x="1666880" y="2256897"/>
            <a:ext cx="1439863" cy="198040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JSON</a:t>
            </a:r>
          </a:p>
        </p:txBody>
      </p:sp>
      <p:sp>
        <p:nvSpPr>
          <p:cNvPr id="6" name="Rectangle 5"/>
          <p:cNvSpPr/>
          <p:nvPr/>
        </p:nvSpPr>
        <p:spPr>
          <a:xfrm>
            <a:off x="3322643" y="2256897"/>
            <a:ext cx="2232025" cy="1980407"/>
          </a:xfrm>
          <a:prstGeom prst="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err="1"/>
              <a:t>Microservice</a:t>
            </a:r>
            <a:endParaRPr lang="da-DK" dirty="0"/>
          </a:p>
        </p:txBody>
      </p:sp>
      <p:sp>
        <p:nvSpPr>
          <p:cNvPr id="7" name="Right Arrow 6"/>
          <p:cNvSpPr/>
          <p:nvPr/>
        </p:nvSpPr>
        <p:spPr>
          <a:xfrm>
            <a:off x="5843588" y="2256897"/>
            <a:ext cx="1439862" cy="198040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JSON</a:t>
            </a:r>
          </a:p>
        </p:txBody>
      </p:sp>
      <p:sp>
        <p:nvSpPr>
          <p:cNvPr id="3" name="Right Arrow 2"/>
          <p:cNvSpPr/>
          <p:nvPr/>
        </p:nvSpPr>
        <p:spPr>
          <a:xfrm>
            <a:off x="467544" y="1417341"/>
            <a:ext cx="935037" cy="648072"/>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web</a:t>
            </a:r>
          </a:p>
        </p:txBody>
      </p:sp>
      <p:sp>
        <p:nvSpPr>
          <p:cNvPr id="8" name="Right Arrow 7"/>
          <p:cNvSpPr/>
          <p:nvPr/>
        </p:nvSpPr>
        <p:spPr>
          <a:xfrm>
            <a:off x="467544" y="2137420"/>
            <a:ext cx="935037" cy="669212"/>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B2B</a:t>
            </a:r>
          </a:p>
        </p:txBody>
      </p:sp>
      <p:sp>
        <p:nvSpPr>
          <p:cNvPr id="9" name="Right Arrow 8"/>
          <p:cNvSpPr/>
          <p:nvPr/>
        </p:nvSpPr>
        <p:spPr>
          <a:xfrm>
            <a:off x="467544" y="2857500"/>
            <a:ext cx="935037" cy="673982"/>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5250</a:t>
            </a:r>
          </a:p>
        </p:txBody>
      </p:sp>
      <p:sp>
        <p:nvSpPr>
          <p:cNvPr id="14" name="Right Arrow 13"/>
          <p:cNvSpPr/>
          <p:nvPr/>
        </p:nvSpPr>
        <p:spPr>
          <a:xfrm>
            <a:off x="467544" y="3577580"/>
            <a:ext cx="935037" cy="664201"/>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sz="1100" dirty="0"/>
              <a:t>Micro service</a:t>
            </a:r>
          </a:p>
        </p:txBody>
      </p:sp>
      <p:sp>
        <p:nvSpPr>
          <p:cNvPr id="19" name="Magnetic Disk 18"/>
          <p:cNvSpPr/>
          <p:nvPr/>
        </p:nvSpPr>
        <p:spPr>
          <a:xfrm>
            <a:off x="3419475" y="4657992"/>
            <a:ext cx="2089150" cy="660135"/>
          </a:xfrm>
          <a:prstGeom prst="flowChartMagneticDisk">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DB2</a:t>
            </a:r>
          </a:p>
        </p:txBody>
      </p:sp>
      <p:sp>
        <p:nvSpPr>
          <p:cNvPr id="20" name="Up-Down Arrow 19"/>
          <p:cNvSpPr/>
          <p:nvPr/>
        </p:nvSpPr>
        <p:spPr>
          <a:xfrm>
            <a:off x="4211643" y="4057388"/>
            <a:ext cx="504825" cy="780521"/>
          </a:xfrm>
          <a:prstGeom prst="upDownArrow">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a-DK"/>
          </a:p>
        </p:txBody>
      </p:sp>
      <p:sp>
        <p:nvSpPr>
          <p:cNvPr id="21" name="Right Arrow 20"/>
          <p:cNvSpPr/>
          <p:nvPr/>
        </p:nvSpPr>
        <p:spPr>
          <a:xfrm>
            <a:off x="467544" y="4297661"/>
            <a:ext cx="935037" cy="720080"/>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sz="900" dirty="0" smtClean="0"/>
              <a:t>Db2 </a:t>
            </a:r>
            <a:r>
              <a:rPr lang="da-DK" sz="900" dirty="0" err="1" smtClean="0"/>
              <a:t>Stored</a:t>
            </a:r>
            <a:r>
              <a:rPr lang="da-DK" sz="900" dirty="0" smtClean="0"/>
              <a:t> Procedure</a:t>
            </a:r>
            <a:endParaRPr lang="da-DK" sz="900" dirty="0"/>
          </a:p>
        </p:txBody>
      </p:sp>
      <p:sp>
        <p:nvSpPr>
          <p:cNvPr id="22" name="Right Arrow 21"/>
          <p:cNvSpPr/>
          <p:nvPr/>
        </p:nvSpPr>
        <p:spPr>
          <a:xfrm>
            <a:off x="7596336" y="1417340"/>
            <a:ext cx="935037" cy="648072"/>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web</a:t>
            </a:r>
          </a:p>
        </p:txBody>
      </p:sp>
      <p:sp>
        <p:nvSpPr>
          <p:cNvPr id="23" name="Right Arrow 22"/>
          <p:cNvSpPr/>
          <p:nvPr/>
        </p:nvSpPr>
        <p:spPr>
          <a:xfrm>
            <a:off x="7596336" y="2137419"/>
            <a:ext cx="935037" cy="669212"/>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B2B</a:t>
            </a:r>
          </a:p>
        </p:txBody>
      </p:sp>
      <p:sp>
        <p:nvSpPr>
          <p:cNvPr id="24" name="Right Arrow 23"/>
          <p:cNvSpPr/>
          <p:nvPr/>
        </p:nvSpPr>
        <p:spPr>
          <a:xfrm>
            <a:off x="7596336" y="2857499"/>
            <a:ext cx="935037" cy="673982"/>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5250</a:t>
            </a:r>
          </a:p>
        </p:txBody>
      </p:sp>
      <p:sp>
        <p:nvSpPr>
          <p:cNvPr id="25" name="Right Arrow 24"/>
          <p:cNvSpPr/>
          <p:nvPr/>
        </p:nvSpPr>
        <p:spPr>
          <a:xfrm>
            <a:off x="7596336" y="3577579"/>
            <a:ext cx="935037" cy="664201"/>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sz="1100" dirty="0"/>
              <a:t>Micro service</a:t>
            </a:r>
          </a:p>
        </p:txBody>
      </p:sp>
      <p:sp>
        <p:nvSpPr>
          <p:cNvPr id="26" name="Right Arrow 25"/>
          <p:cNvSpPr/>
          <p:nvPr/>
        </p:nvSpPr>
        <p:spPr>
          <a:xfrm>
            <a:off x="7596336" y="4297660"/>
            <a:ext cx="935037" cy="720080"/>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sz="900" dirty="0" smtClean="0"/>
              <a:t>Db2 </a:t>
            </a:r>
            <a:r>
              <a:rPr lang="da-DK" sz="900" dirty="0" err="1" smtClean="0"/>
              <a:t>Stored</a:t>
            </a:r>
            <a:r>
              <a:rPr lang="da-DK" sz="900" dirty="0" smtClean="0"/>
              <a:t> Procedure</a:t>
            </a:r>
            <a:endParaRPr lang="da-DK" sz="900" dirty="0"/>
          </a:p>
        </p:txBody>
      </p:sp>
    </p:spTree>
    <p:extLst>
      <p:ext uri="{BB962C8B-B14F-4D97-AF65-F5344CB8AC3E}">
        <p14:creationId xmlns:p14="http://schemas.microsoft.com/office/powerpoint/2010/main" val="1307159506"/>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Callout 20"/>
          <p:cNvSpPr/>
          <p:nvPr/>
        </p:nvSpPr>
        <p:spPr>
          <a:xfrm>
            <a:off x="4860032" y="1489348"/>
            <a:ext cx="1359768" cy="648072"/>
          </a:xfrm>
          <a:prstGeom prst="wedgeEllipseCallou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Python</a:t>
            </a:r>
            <a:endParaRPr lang="en-US" dirty="0"/>
          </a:p>
        </p:txBody>
      </p:sp>
      <p:sp>
        <p:nvSpPr>
          <p:cNvPr id="4097" name="Titel 1"/>
          <p:cNvSpPr>
            <a:spLocks noGrp="1"/>
          </p:cNvSpPr>
          <p:nvPr>
            <p:ph type="title"/>
          </p:nvPr>
        </p:nvSpPr>
        <p:spPr>
          <a:xfrm>
            <a:off x="468318" y="877094"/>
            <a:ext cx="8207375" cy="359833"/>
          </a:xfrm>
        </p:spPr>
        <p:txBody>
          <a:bodyPr/>
          <a:lstStyle/>
          <a:p>
            <a:r>
              <a:rPr lang="en-US" dirty="0" smtClean="0">
                <a:latin typeface="Calibri" charset="0"/>
              </a:rPr>
              <a:t>Why this “JSON in - JSON out” paradigm?</a:t>
            </a:r>
            <a:endParaRPr lang="da-DK" dirty="0">
              <a:latin typeface="Calibri" charset="0"/>
            </a:endParaRPr>
          </a:p>
        </p:txBody>
      </p:sp>
      <p:sp>
        <p:nvSpPr>
          <p:cNvPr id="5" name="Right Arrow 4"/>
          <p:cNvSpPr/>
          <p:nvPr/>
        </p:nvSpPr>
        <p:spPr>
          <a:xfrm>
            <a:off x="1331918" y="2197367"/>
            <a:ext cx="960437" cy="71966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JSON</a:t>
            </a:r>
          </a:p>
        </p:txBody>
      </p:sp>
      <p:sp>
        <p:nvSpPr>
          <p:cNvPr id="6" name="Rectangle 5"/>
          <p:cNvSpPr/>
          <p:nvPr/>
        </p:nvSpPr>
        <p:spPr>
          <a:xfrm>
            <a:off x="2484443" y="2197367"/>
            <a:ext cx="1489075" cy="719667"/>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err="1"/>
              <a:t>Microservice</a:t>
            </a:r>
            <a:endParaRPr lang="da-DK" dirty="0"/>
          </a:p>
        </p:txBody>
      </p:sp>
      <p:sp>
        <p:nvSpPr>
          <p:cNvPr id="8" name="Right Arrow 7"/>
          <p:cNvSpPr/>
          <p:nvPr/>
        </p:nvSpPr>
        <p:spPr>
          <a:xfrm>
            <a:off x="4140200" y="2197367"/>
            <a:ext cx="960438" cy="71966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JSON</a:t>
            </a:r>
          </a:p>
        </p:txBody>
      </p:sp>
      <p:sp>
        <p:nvSpPr>
          <p:cNvPr id="9" name="Rectangle 8"/>
          <p:cNvSpPr/>
          <p:nvPr/>
        </p:nvSpPr>
        <p:spPr>
          <a:xfrm>
            <a:off x="5292730" y="2197367"/>
            <a:ext cx="1489075" cy="719667"/>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err="1"/>
              <a:t>Microservice</a:t>
            </a:r>
            <a:endParaRPr lang="da-DK" dirty="0"/>
          </a:p>
        </p:txBody>
      </p:sp>
      <p:sp>
        <p:nvSpPr>
          <p:cNvPr id="10" name="Right Arrow 9"/>
          <p:cNvSpPr/>
          <p:nvPr/>
        </p:nvSpPr>
        <p:spPr>
          <a:xfrm>
            <a:off x="7019930" y="2197367"/>
            <a:ext cx="962025" cy="719667"/>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JSON</a:t>
            </a:r>
          </a:p>
        </p:txBody>
      </p:sp>
      <p:sp>
        <p:nvSpPr>
          <p:cNvPr id="12" name="Magnetic Disk 11"/>
          <p:cNvSpPr/>
          <p:nvPr/>
        </p:nvSpPr>
        <p:spPr>
          <a:xfrm>
            <a:off x="2484438" y="3337719"/>
            <a:ext cx="1511300" cy="660135"/>
          </a:xfrm>
          <a:prstGeom prst="flowChartMagneticDisk">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DB2</a:t>
            </a:r>
          </a:p>
        </p:txBody>
      </p:sp>
      <p:sp>
        <p:nvSpPr>
          <p:cNvPr id="13" name="Up-Down Arrow 12"/>
          <p:cNvSpPr/>
          <p:nvPr/>
        </p:nvSpPr>
        <p:spPr>
          <a:xfrm>
            <a:off x="3059113" y="2857500"/>
            <a:ext cx="360362" cy="539750"/>
          </a:xfrm>
          <a:prstGeom prst="upDownArrow">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a-DK"/>
          </a:p>
        </p:txBody>
      </p:sp>
      <p:sp>
        <p:nvSpPr>
          <p:cNvPr id="14" name="Magnetic Disk 13"/>
          <p:cNvSpPr/>
          <p:nvPr/>
        </p:nvSpPr>
        <p:spPr>
          <a:xfrm>
            <a:off x="5292725" y="3337719"/>
            <a:ext cx="1511300" cy="660135"/>
          </a:xfrm>
          <a:prstGeom prst="flowChartMagneticDisk">
            <a:avLst/>
          </a:prstGeom>
          <a:solidFill>
            <a:schemeClr val="accent3">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da-DK" dirty="0"/>
              <a:t>DB2</a:t>
            </a:r>
          </a:p>
        </p:txBody>
      </p:sp>
      <p:sp>
        <p:nvSpPr>
          <p:cNvPr id="15" name="Up-Down Arrow 14"/>
          <p:cNvSpPr/>
          <p:nvPr/>
        </p:nvSpPr>
        <p:spPr>
          <a:xfrm>
            <a:off x="5867405" y="2857500"/>
            <a:ext cx="360363" cy="539750"/>
          </a:xfrm>
          <a:prstGeom prst="upDownArrow">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da-DK"/>
          </a:p>
        </p:txBody>
      </p:sp>
      <p:sp>
        <p:nvSpPr>
          <p:cNvPr id="3" name="Oval Callout 2"/>
          <p:cNvSpPr/>
          <p:nvPr/>
        </p:nvSpPr>
        <p:spPr>
          <a:xfrm>
            <a:off x="2411760" y="1489348"/>
            <a:ext cx="1080120" cy="648072"/>
          </a:xfrm>
          <a:prstGeom prst="wedgeEllipseCallou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RPG</a:t>
            </a:r>
            <a:endParaRPr lang="en-US" dirty="0"/>
          </a:p>
        </p:txBody>
      </p:sp>
      <p:sp>
        <p:nvSpPr>
          <p:cNvPr id="16" name="Oval Callout 15"/>
          <p:cNvSpPr/>
          <p:nvPr/>
        </p:nvSpPr>
        <p:spPr>
          <a:xfrm>
            <a:off x="2699792" y="1561356"/>
            <a:ext cx="1080120" cy="648072"/>
          </a:xfrm>
          <a:prstGeom prst="wedgeEllipseCallou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JAVA</a:t>
            </a:r>
            <a:endParaRPr lang="en-US" dirty="0"/>
          </a:p>
        </p:txBody>
      </p:sp>
      <p:sp>
        <p:nvSpPr>
          <p:cNvPr id="17" name="Oval Callout 16"/>
          <p:cNvSpPr/>
          <p:nvPr/>
        </p:nvSpPr>
        <p:spPr>
          <a:xfrm>
            <a:off x="2852192" y="1713756"/>
            <a:ext cx="1359768" cy="648072"/>
          </a:xfrm>
          <a:prstGeom prst="wedgeEllipseCallou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Node.js</a:t>
            </a:r>
            <a:endParaRPr lang="en-US" dirty="0"/>
          </a:p>
        </p:txBody>
      </p:sp>
      <p:sp>
        <p:nvSpPr>
          <p:cNvPr id="18" name="Oval Callout 17"/>
          <p:cNvSpPr/>
          <p:nvPr/>
        </p:nvSpPr>
        <p:spPr>
          <a:xfrm>
            <a:off x="3059832" y="1705372"/>
            <a:ext cx="1359768" cy="648072"/>
          </a:xfrm>
          <a:prstGeom prst="wedgeEllipseCallou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Python</a:t>
            </a:r>
            <a:endParaRPr lang="en-US" dirty="0"/>
          </a:p>
        </p:txBody>
      </p:sp>
      <p:sp>
        <p:nvSpPr>
          <p:cNvPr id="20" name="Oval Callout 19"/>
          <p:cNvSpPr/>
          <p:nvPr/>
        </p:nvSpPr>
        <p:spPr>
          <a:xfrm>
            <a:off x="5508104" y="1489348"/>
            <a:ext cx="1359768" cy="648072"/>
          </a:xfrm>
          <a:prstGeom prst="wedgeEllipseCallou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Node.js</a:t>
            </a:r>
            <a:endParaRPr lang="en-US" dirty="0"/>
          </a:p>
        </p:txBody>
      </p:sp>
      <p:sp>
        <p:nvSpPr>
          <p:cNvPr id="19" name="Oval Callout 18"/>
          <p:cNvSpPr/>
          <p:nvPr/>
        </p:nvSpPr>
        <p:spPr>
          <a:xfrm>
            <a:off x="6300192" y="1489348"/>
            <a:ext cx="1080120" cy="648072"/>
          </a:xfrm>
          <a:prstGeom prst="wedgeEllipseCallou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RPG</a:t>
            </a:r>
            <a:endParaRPr lang="en-US" dirty="0"/>
          </a:p>
        </p:txBody>
      </p:sp>
      <p:sp>
        <p:nvSpPr>
          <p:cNvPr id="4" name="Oval Callout 3"/>
          <p:cNvSpPr/>
          <p:nvPr/>
        </p:nvSpPr>
        <p:spPr>
          <a:xfrm>
            <a:off x="3563888" y="0"/>
            <a:ext cx="5976664" cy="2016224"/>
          </a:xfrm>
          <a:prstGeom prst="wedgeEllipseCallout">
            <a:avLst/>
          </a:prstGeom>
          <a:solidFill>
            <a:schemeClr val="accent4"/>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600" dirty="0" smtClean="0"/>
              <a:t>Always:</a:t>
            </a:r>
          </a:p>
          <a:p>
            <a:pPr algn="ctr"/>
            <a:r>
              <a:rPr lang="en-US" sz="3600" dirty="0" smtClean="0"/>
              <a:t>JSON in and JSON out</a:t>
            </a:r>
            <a:endParaRPr lang="en-US" sz="3600" dirty="0"/>
          </a:p>
        </p:txBody>
      </p:sp>
    </p:spTree>
    <p:extLst>
      <p:ext uri="{BB962C8B-B14F-4D97-AF65-F5344CB8AC3E}">
        <p14:creationId xmlns:p14="http://schemas.microsoft.com/office/powerpoint/2010/main" val="24172951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fade">
                                      <p:cBhvr>
                                        <p:cTn id="5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5" grpId="0" animBg="1"/>
      <p:bldP spid="8" grpId="0" animBg="1"/>
      <p:bldP spid="10" grpId="0" animBg="1"/>
      <p:bldP spid="3" grpId="0" animBg="1"/>
      <p:bldP spid="16" grpId="0" animBg="1"/>
      <p:bldP spid="17" grpId="0" animBg="1"/>
      <p:bldP spid="18" grpId="0" animBg="1"/>
      <p:bldP spid="20" grpId="0" animBg="1"/>
      <p:bldP spid="19"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468313" y="576792"/>
            <a:ext cx="8229600" cy="952500"/>
          </a:xfrm>
        </p:spPr>
        <p:txBody>
          <a:bodyPr/>
          <a:lstStyle/>
          <a:p>
            <a:pPr eaLnBrk="1" fontAlgn="auto" hangingPunct="1">
              <a:spcAft>
                <a:spcPts val="0"/>
              </a:spcAft>
              <a:defRPr/>
            </a:pPr>
            <a:r>
              <a:rPr lang="en-US" sz="2800" b="1" dirty="0" smtClean="0">
                <a:solidFill>
                  <a:srgbClr val="259ADA"/>
                </a:solidFill>
                <a:ea typeface="+mj-ea"/>
                <a:cs typeface="+mj-cs"/>
              </a:rPr>
              <a:t>Who is Niels Liisberg?</a:t>
            </a:r>
          </a:p>
        </p:txBody>
      </p:sp>
      <p:sp>
        <p:nvSpPr>
          <p:cNvPr id="2" name="TextBox 1"/>
          <p:cNvSpPr txBox="1"/>
          <p:nvPr/>
        </p:nvSpPr>
        <p:spPr>
          <a:xfrm>
            <a:off x="611189" y="1357312"/>
            <a:ext cx="6192837" cy="4216539"/>
          </a:xfrm>
          <a:prstGeom prst="rect">
            <a:avLst/>
          </a:prstGeom>
          <a:noFill/>
        </p:spPr>
        <p:txBody>
          <a:bodyPr>
            <a:spAutoFit/>
          </a:bodyPr>
          <a:lstStyle/>
          <a:p>
            <a:pPr marL="285750" indent="-285750" algn="l">
              <a:buFont typeface="Arial"/>
              <a:buChar char="•"/>
              <a:defRPr/>
            </a:pPr>
            <a:r>
              <a:rPr lang="en-US" sz="1800" dirty="0">
                <a:latin typeface="Helvetica Neue"/>
                <a:cs typeface="Helvetica Neue"/>
              </a:rPr>
              <a:t>IBM Power evangelist</a:t>
            </a:r>
          </a:p>
          <a:p>
            <a:pPr marL="285750" indent="-285750" algn="l">
              <a:buFont typeface="Arial"/>
              <a:buChar char="•"/>
              <a:defRPr/>
            </a:pPr>
            <a:r>
              <a:rPr lang="en-US" sz="1800" dirty="0">
                <a:latin typeface="Helvetica Neue"/>
                <a:cs typeface="Helvetica Neue"/>
              </a:rPr>
              <a:t>“The doctor” </a:t>
            </a:r>
            <a:r>
              <a:rPr lang="mr-IN" sz="1800" dirty="0">
                <a:latin typeface="Helvetica Neue"/>
                <a:cs typeface="Helvetica Neue"/>
              </a:rPr>
              <a:t>–</a:t>
            </a:r>
            <a:r>
              <a:rPr lang="en-US" sz="1800" dirty="0">
                <a:latin typeface="Helvetica Neue"/>
                <a:cs typeface="Helvetica Neue"/>
              </a:rPr>
              <a:t> </a:t>
            </a:r>
            <a:r>
              <a:rPr lang="en-US" sz="1800" dirty="0" smtClean="0">
                <a:latin typeface="Helvetica Neue"/>
                <a:cs typeface="Helvetica Neue"/>
              </a:rPr>
              <a:t>transformation </a:t>
            </a:r>
            <a:r>
              <a:rPr lang="en-US" sz="1800" dirty="0">
                <a:latin typeface="Helvetica Neue"/>
                <a:cs typeface="Helvetica Neue"/>
              </a:rPr>
              <a:t>consultant</a:t>
            </a:r>
          </a:p>
          <a:p>
            <a:pPr marL="285750" indent="-285750" algn="l">
              <a:buFont typeface="Arial"/>
              <a:buChar char="•"/>
              <a:defRPr/>
            </a:pPr>
            <a:r>
              <a:rPr lang="en-US" sz="1800" dirty="0">
                <a:latin typeface="Helvetica Neue"/>
                <a:cs typeface="Helvetica Neue"/>
              </a:rPr>
              <a:t>System &amp; Method A/S </a:t>
            </a:r>
            <a:r>
              <a:rPr lang="mr-IN" sz="1800" dirty="0">
                <a:latin typeface="Helvetica Neue"/>
                <a:cs typeface="Helvetica Neue"/>
              </a:rPr>
              <a:t>–</a:t>
            </a:r>
            <a:r>
              <a:rPr lang="en-US" sz="1800" dirty="0">
                <a:latin typeface="Helvetica Neue"/>
                <a:cs typeface="Helvetica Neue"/>
              </a:rPr>
              <a:t> Denmark</a:t>
            </a:r>
          </a:p>
          <a:p>
            <a:pPr marL="285750" indent="-285750" algn="l">
              <a:buFont typeface="Arial"/>
              <a:buChar char="•"/>
              <a:defRPr/>
            </a:pPr>
            <a:r>
              <a:rPr lang="en-US" sz="1800" dirty="0" smtClean="0">
                <a:latin typeface="Helvetica Neue"/>
                <a:cs typeface="Helvetica Neue"/>
              </a:rPr>
              <a:t>Inventor of </a:t>
            </a:r>
            <a:r>
              <a:rPr lang="en-US" sz="1800" b="1" dirty="0" err="1" smtClean="0">
                <a:latin typeface="Helvetica Neue"/>
                <a:cs typeface="Helvetica Neue"/>
              </a:rPr>
              <a:t>IceBreak</a:t>
            </a:r>
            <a:r>
              <a:rPr lang="en-US" sz="1800" b="1" baseline="30000" dirty="0" err="1" smtClean="0">
                <a:latin typeface="Helvetica Neue"/>
                <a:cs typeface="Helvetica Neue"/>
              </a:rPr>
              <a:t>tm</a:t>
            </a:r>
            <a:r>
              <a:rPr lang="en-US" sz="1800" dirty="0" smtClean="0">
                <a:latin typeface="Helvetica Neue"/>
                <a:cs typeface="Helvetica Neue"/>
              </a:rPr>
              <a:t> </a:t>
            </a:r>
            <a:r>
              <a:rPr lang="mr-IN" sz="1800" dirty="0">
                <a:latin typeface="Helvetica Neue"/>
                <a:cs typeface="Helvetica Neue"/>
              </a:rPr>
              <a:t>–</a:t>
            </a:r>
            <a:r>
              <a:rPr lang="en-US" sz="1800" dirty="0">
                <a:latin typeface="Helvetica Neue"/>
                <a:cs typeface="Helvetica Neue"/>
              </a:rPr>
              <a:t> Application server for RPG</a:t>
            </a:r>
            <a:endParaRPr lang="en-US" sz="1800" baseline="30000" dirty="0">
              <a:latin typeface="Helvetica Neue"/>
              <a:cs typeface="Helvetica Neue"/>
            </a:endParaRPr>
          </a:p>
          <a:p>
            <a:pPr marL="285750" indent="-285750" algn="l">
              <a:buFont typeface="Arial"/>
              <a:buChar char="•"/>
              <a:defRPr/>
            </a:pPr>
            <a:r>
              <a:rPr lang="en-US" sz="1800" dirty="0">
                <a:latin typeface="Helvetica Neue"/>
                <a:cs typeface="Helvetica Neue"/>
              </a:rPr>
              <a:t>Architect of </a:t>
            </a:r>
            <a:r>
              <a:rPr lang="en-US" sz="1800" b="1" dirty="0" err="1">
                <a:latin typeface="Helvetica Neue"/>
                <a:cs typeface="Helvetica Neue"/>
              </a:rPr>
              <a:t>Sitemule</a:t>
            </a:r>
            <a:r>
              <a:rPr lang="en-US" sz="1800" b="1" baseline="30000" dirty="0" err="1">
                <a:latin typeface="Helvetica Neue"/>
                <a:cs typeface="Helvetica Neue"/>
              </a:rPr>
              <a:t>tm</a:t>
            </a:r>
            <a:r>
              <a:rPr lang="en-US" sz="1800" dirty="0">
                <a:latin typeface="Helvetica Neue"/>
                <a:cs typeface="Helvetica Neue"/>
              </a:rPr>
              <a:t> </a:t>
            </a:r>
            <a:r>
              <a:rPr lang="mr-IN" sz="1800" dirty="0">
                <a:latin typeface="Helvetica Neue"/>
                <a:cs typeface="Helvetica Neue"/>
              </a:rPr>
              <a:t>–</a:t>
            </a:r>
            <a:r>
              <a:rPr lang="en-US" sz="1800" dirty="0">
                <a:latin typeface="Helvetica Neue"/>
                <a:cs typeface="Helvetica Neue"/>
              </a:rPr>
              <a:t> Web platform for IBMi  </a:t>
            </a:r>
          </a:p>
          <a:p>
            <a:pPr marL="285750" indent="-285750" algn="l">
              <a:buFont typeface="Arial"/>
              <a:buChar char="•"/>
              <a:defRPr/>
            </a:pPr>
            <a:r>
              <a:rPr lang="en-US" sz="1800" b="1" dirty="0">
                <a:latin typeface="Helvetica Neue"/>
                <a:cs typeface="Helvetica Neue"/>
              </a:rPr>
              <a:t>CEAC</a:t>
            </a:r>
            <a:r>
              <a:rPr lang="en-US" sz="1800" dirty="0">
                <a:latin typeface="Helvetica Neue"/>
                <a:cs typeface="Helvetica Neue"/>
              </a:rPr>
              <a:t> </a:t>
            </a:r>
            <a:r>
              <a:rPr lang="mr-IN" sz="1800" dirty="0">
                <a:latin typeface="Helvetica Neue"/>
                <a:cs typeface="Helvetica Neue"/>
              </a:rPr>
              <a:t>–</a:t>
            </a:r>
            <a:r>
              <a:rPr lang="en-US" sz="1800" dirty="0">
                <a:latin typeface="Helvetica Neue"/>
                <a:cs typeface="Helvetica Neue"/>
              </a:rPr>
              <a:t> Common Europe Advisory Council member</a:t>
            </a:r>
          </a:p>
          <a:p>
            <a:pPr marL="285750" indent="-285750" algn="l">
              <a:buFont typeface="Arial"/>
              <a:buChar char="•"/>
              <a:defRPr/>
            </a:pPr>
            <a:r>
              <a:rPr lang="en-US" sz="1800" dirty="0">
                <a:latin typeface="Helvetica Neue"/>
                <a:cs typeface="Helvetica Neue"/>
              </a:rPr>
              <a:t>Devoted </a:t>
            </a:r>
            <a:r>
              <a:rPr lang="en-US" sz="1800" dirty="0" smtClean="0">
                <a:latin typeface="Helvetica Neue"/>
                <a:cs typeface="Helvetica Neue"/>
              </a:rPr>
              <a:t>“open </a:t>
            </a:r>
            <a:r>
              <a:rPr lang="en-US" sz="1800" dirty="0">
                <a:latin typeface="Helvetica Neue"/>
                <a:cs typeface="Helvetica Neue"/>
              </a:rPr>
              <a:t>source </a:t>
            </a:r>
            <a:r>
              <a:rPr lang="en-US" sz="1800" dirty="0" smtClean="0">
                <a:latin typeface="Helvetica Neue"/>
                <a:cs typeface="Helvetica Neue"/>
              </a:rPr>
              <a:t>fanatic”: </a:t>
            </a:r>
            <a:endParaRPr lang="en-US" sz="1800" dirty="0">
              <a:latin typeface="Helvetica Neue"/>
              <a:cs typeface="Helvetica Neue"/>
            </a:endParaRPr>
          </a:p>
          <a:p>
            <a:pPr marL="742950" lvl="1" indent="-285750" algn="l">
              <a:buFont typeface="Arial"/>
              <a:buChar char="•"/>
              <a:defRPr/>
            </a:pPr>
            <a:r>
              <a:rPr lang="en-US" sz="1800" dirty="0">
                <a:latin typeface="Helvetica Neue"/>
                <a:cs typeface="Helvetica Neue"/>
                <a:hlinkClick r:id="rId2"/>
              </a:rPr>
              <a:t>https://github.com/</a:t>
            </a:r>
            <a:r>
              <a:rPr lang="en-US" sz="1800" dirty="0" smtClean="0">
                <a:latin typeface="Helvetica Neue"/>
                <a:cs typeface="Helvetica Neue"/>
                <a:hlinkClick r:id="rId2"/>
              </a:rPr>
              <a:t>NielsLiisberg</a:t>
            </a:r>
            <a:endParaRPr lang="en-US" sz="1800" dirty="0" smtClean="0">
              <a:latin typeface="Helvetica Neue"/>
              <a:cs typeface="Helvetica Neue"/>
            </a:endParaRPr>
          </a:p>
          <a:p>
            <a:pPr marL="285750" indent="-285750">
              <a:buFont typeface="Arial"/>
              <a:buChar char="•"/>
              <a:defRPr/>
            </a:pPr>
            <a:r>
              <a:rPr lang="en-US" dirty="0">
                <a:latin typeface="Helvetica Neue"/>
                <a:cs typeface="Helvetica Neue"/>
              </a:rPr>
              <a:t>Founder of </a:t>
            </a:r>
            <a:r>
              <a:rPr lang="en-US" b="1" dirty="0">
                <a:latin typeface="Helvetica Neue"/>
                <a:cs typeface="Helvetica Neue"/>
              </a:rPr>
              <a:t>IBM Power </a:t>
            </a:r>
            <a:r>
              <a:rPr lang="en-US" b="1" dirty="0" smtClean="0">
                <a:latin typeface="Helvetica Neue"/>
                <a:cs typeface="Helvetica Neue"/>
              </a:rPr>
              <a:t>CPH</a:t>
            </a:r>
          </a:p>
          <a:p>
            <a:pPr marL="285750" indent="-285750">
              <a:buFont typeface="Arial"/>
              <a:buChar char="•"/>
              <a:defRPr/>
            </a:pPr>
            <a:endParaRPr lang="en-US" sz="1600" dirty="0">
              <a:latin typeface="Helvetica Neue"/>
              <a:cs typeface="Helvetica Neue"/>
            </a:endParaRPr>
          </a:p>
          <a:p>
            <a:pPr algn="l">
              <a:defRPr/>
            </a:pPr>
            <a:r>
              <a:rPr lang="en-US" sz="1600" dirty="0">
                <a:latin typeface="Helvetica Neue"/>
                <a:cs typeface="Helvetica Neue"/>
              </a:rPr>
              <a:t>Follow me at tweeter, </a:t>
            </a:r>
            <a:r>
              <a:rPr lang="en-US" sz="1600" dirty="0" err="1">
                <a:latin typeface="Helvetica Neue"/>
                <a:cs typeface="Helvetica Neue"/>
              </a:rPr>
              <a:t>github</a:t>
            </a:r>
            <a:r>
              <a:rPr lang="en-US" sz="1600" dirty="0">
                <a:latin typeface="Helvetica Neue"/>
                <a:cs typeface="Helvetica Neue"/>
              </a:rPr>
              <a:t>, </a:t>
            </a:r>
            <a:r>
              <a:rPr lang="en-US" sz="1600" dirty="0" err="1">
                <a:latin typeface="Helvetica Neue"/>
                <a:cs typeface="Helvetica Neue"/>
              </a:rPr>
              <a:t>linkedin</a:t>
            </a:r>
            <a:r>
              <a:rPr lang="en-US" sz="1600" dirty="0">
                <a:latin typeface="Helvetica Neue"/>
                <a:cs typeface="Helvetica Neue"/>
              </a:rPr>
              <a:t> , </a:t>
            </a:r>
            <a:r>
              <a:rPr lang="en-US" sz="1600" dirty="0" err="1">
                <a:latin typeface="Helvetica Neue"/>
                <a:cs typeface="Helvetica Neue"/>
              </a:rPr>
              <a:t>gluf</a:t>
            </a:r>
            <a:r>
              <a:rPr lang="en-US" sz="1600" dirty="0">
                <a:latin typeface="Helvetica Neue"/>
                <a:cs typeface="Helvetica Neue"/>
              </a:rPr>
              <a:t>, clap or what ever</a:t>
            </a:r>
            <a:r>
              <a:rPr lang="mr-IN" sz="1600" dirty="0">
                <a:latin typeface="Helvetica Neue"/>
                <a:cs typeface="Helvetica Neue"/>
              </a:rPr>
              <a:t>…</a:t>
            </a:r>
            <a:r>
              <a:rPr lang="da-DK" sz="1600" dirty="0">
                <a:latin typeface="Helvetica Neue"/>
                <a:cs typeface="Helvetica Neue"/>
              </a:rPr>
              <a:t> </a:t>
            </a:r>
            <a:r>
              <a:rPr lang="en-US" sz="1800" dirty="0">
                <a:latin typeface="Helvetica Neue"/>
                <a:cs typeface="Helvetica Neue"/>
              </a:rPr>
              <a:t> </a:t>
            </a:r>
          </a:p>
          <a:p>
            <a:pPr algn="l">
              <a:defRPr/>
            </a:pPr>
            <a:endParaRPr lang="en-US" sz="1800" dirty="0">
              <a:latin typeface="Helvetica Neue"/>
              <a:cs typeface="Helvetica Neue"/>
            </a:endParaRPr>
          </a:p>
          <a:p>
            <a:pPr marL="285750" indent="-285750" algn="l">
              <a:buFont typeface="Arial"/>
              <a:buChar char="•"/>
              <a:defRPr/>
            </a:pPr>
            <a:endParaRPr lang="en-US" sz="1800" dirty="0">
              <a:latin typeface="Helvetica Neue"/>
              <a:cs typeface="Helvetica Neue"/>
            </a:endParaRPr>
          </a:p>
          <a:p>
            <a:pPr marL="285750" indent="-285750" algn="l">
              <a:buFont typeface="Arial"/>
              <a:buChar char="•"/>
              <a:defRPr/>
            </a:pPr>
            <a:endParaRPr lang="en-US" sz="1800" dirty="0">
              <a:latin typeface="Helvetica Neue"/>
              <a:cs typeface="Helvetica Neue"/>
            </a:endParaRPr>
          </a:p>
          <a:p>
            <a:pPr marL="285750" indent="-285750" algn="l">
              <a:buFont typeface="Arial"/>
              <a:buChar char="•"/>
              <a:defRPr/>
            </a:pPr>
            <a:endParaRPr lang="en-US" sz="1800" dirty="0">
              <a:latin typeface="Helvetica Neue"/>
              <a:cs typeface="Helvetica Neue"/>
            </a:endParaRPr>
          </a:p>
        </p:txBody>
      </p:sp>
      <p:pic>
        <p:nvPicPr>
          <p:cNvPr id="28675" name="Picture 1" descr="DSC_008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76256" y="4065324"/>
            <a:ext cx="2520280" cy="1657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69056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fade">
                                      <p:cBhvr>
                                        <p:cTn id="25" dur="500"/>
                                        <p:tgtEl>
                                          <p:spTgt spid="2">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fade">
                                      <p:cBhvr>
                                        <p:cTn id="28" dur="500"/>
                                        <p:tgtEl>
                                          <p:spTgt spid="2">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fade">
                                      <p:cBhvr>
                                        <p:cTn id="31" dur="500"/>
                                        <p:tgtEl>
                                          <p:spTgt spid="2">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2">
                                            <p:txEl>
                                              <p:pRg st="10" end="10"/>
                                            </p:txEl>
                                          </p:spTgt>
                                        </p:tgtEl>
                                        <p:attrNameLst>
                                          <p:attrName>style.visibility</p:attrName>
                                        </p:attrNameLst>
                                      </p:cBhvr>
                                      <p:to>
                                        <p:strVal val="visible"/>
                                      </p:to>
                                    </p:set>
                                    <p:animEffect transition="in" filter="fade">
                                      <p:cBhvr>
                                        <p:cTn id="34"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539552" y="1489348"/>
            <a:ext cx="4104456" cy="1079500"/>
          </a:xfrm>
          <a:prstGeom prst="rect">
            <a:avLst/>
          </a:prstGeom>
        </p:spPr>
      </p:pic>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Microservice </a:t>
            </a:r>
            <a:r>
              <a:rPr lang="mr-IN" dirty="0" smtClean="0">
                <a:latin typeface="Calibri" charset="0"/>
              </a:rPr>
              <a:t>–</a:t>
            </a:r>
            <a:r>
              <a:rPr lang="da-DK" dirty="0" smtClean="0">
                <a:latin typeface="Calibri" charset="0"/>
              </a:rPr>
              <a:t> </a:t>
            </a:r>
            <a:r>
              <a:rPr lang="da-DK" dirty="0" err="1" smtClean="0">
                <a:latin typeface="Calibri" charset="0"/>
              </a:rPr>
              <a:t>how</a:t>
            </a:r>
            <a:r>
              <a:rPr lang="da-DK" dirty="0" smtClean="0">
                <a:latin typeface="Calibri" charset="0"/>
              </a:rPr>
              <a:t> it </a:t>
            </a:r>
            <a:r>
              <a:rPr lang="da-DK" dirty="0" err="1" smtClean="0">
                <a:latin typeface="Calibri" charset="0"/>
              </a:rPr>
              <a:t>works</a:t>
            </a:r>
            <a:endParaRPr lang="da-DK" dirty="0">
              <a:latin typeface="Calibri" charset="0"/>
            </a:endParaRPr>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Invoice</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Orders</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Left Arrow 8"/>
          <p:cNvSpPr/>
          <p:nvPr/>
        </p:nvSpPr>
        <p:spPr>
          <a:xfrm rot="359199">
            <a:off x="3865504" y="1739629"/>
            <a:ext cx="2056997"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a:stretch>
            <a:fillRect/>
          </a:stretch>
        </p:blipFill>
        <p:spPr>
          <a:xfrm>
            <a:off x="6228184" y="625252"/>
            <a:ext cx="1112247" cy="1040231"/>
          </a:xfrm>
          <a:prstGeom prst="rect">
            <a:avLst/>
          </a:prstGeom>
        </p:spPr>
      </p:pic>
      <p:sp>
        <p:nvSpPr>
          <p:cNvPr id="88" name="Left Arrow 87"/>
          <p:cNvSpPr/>
          <p:nvPr/>
        </p:nvSpPr>
        <p:spPr>
          <a:xfrm rot="16200000">
            <a:off x="6439148" y="1566416"/>
            <a:ext cx="378169"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16560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endCondLst>
                                    <p:cond evt="onNext" delay="0">
                                      <p:tgtEl>
                                        <p:sldTgt/>
                                      </p:tgtEl>
                                    </p:cond>
                                  </p:endCondLst>
                                  <p:childTnLst>
                                    <p:anim calcmode="discrete" valueType="str">
                                      <p:cBhvr>
                                        <p:cTn id="6" dur="1000" fill="hold"/>
                                        <p:tgtEl>
                                          <p:spTgt spid="36"/>
                                        </p:tgtEl>
                                        <p:attrNameLst>
                                          <p:attrName>style.visibility</p:attrName>
                                        </p:attrNameLst>
                                      </p:cBhvr>
                                      <p:tavLst>
                                        <p:tav tm="0">
                                          <p:val>
                                            <p:strVal val="hidden"/>
                                          </p:val>
                                        </p:tav>
                                        <p:tav tm="50000">
                                          <p:val>
                                            <p:strVal val="visible"/>
                                          </p:val>
                                        </p:tav>
                                      </p:tavLst>
                                    </p:anim>
                                  </p:childTnLst>
                                </p:cTn>
                              </p:par>
                            </p:childTnLst>
                          </p:cTn>
                        </p:par>
                      </p:childTnLst>
                    </p:cTn>
                  </p:par>
                  <p:par>
                    <p:cTn id="7" fill="hold">
                      <p:stCondLst>
                        <p:cond delay="indefinite"/>
                      </p:stCondLst>
                      <p:childTnLst>
                        <p:par>
                          <p:cTn id="8" fill="hold">
                            <p:stCondLst>
                              <p:cond delay="0"/>
                            </p:stCondLst>
                            <p:childTnLst>
                              <p:par>
                                <p:cTn id="9" presetID="35" presetClass="emph" presetSubtype="0" repeatCount="indefinite" fill="hold" grpId="0" nodeType="clickEffect">
                                  <p:stCondLst>
                                    <p:cond delay="0"/>
                                  </p:stCondLst>
                                  <p:endCondLst>
                                    <p:cond evt="onNext" delay="0">
                                      <p:tgtEl>
                                        <p:sldTgt/>
                                      </p:tgtEl>
                                    </p:cond>
                                  </p:endCondLst>
                                  <p:childTnLst>
                                    <p:anim calcmode="discrete" valueType="str">
                                      <p:cBhvr>
                                        <p:cTn id="10" dur="1000" fill="hold"/>
                                        <p:tgtEl>
                                          <p:spTgt spid="2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3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39552" y="1489348"/>
            <a:ext cx="3797300" cy="1651000"/>
          </a:xfrm>
          <a:prstGeom prst="rect">
            <a:avLst/>
          </a:prstGeom>
        </p:spPr>
      </p:pic>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Microservice </a:t>
            </a:r>
            <a:r>
              <a:rPr lang="mr-IN" dirty="0" smtClean="0">
                <a:latin typeface="Calibri" charset="0"/>
              </a:rPr>
              <a:t>–</a:t>
            </a:r>
            <a:r>
              <a:rPr lang="da-DK" dirty="0" smtClean="0">
                <a:latin typeface="Calibri" charset="0"/>
              </a:rPr>
              <a:t> </a:t>
            </a:r>
            <a:r>
              <a:rPr lang="da-DK" dirty="0" err="1" smtClean="0">
                <a:latin typeface="Calibri" charset="0"/>
              </a:rPr>
              <a:t>how</a:t>
            </a:r>
            <a:r>
              <a:rPr lang="da-DK" dirty="0" smtClean="0">
                <a:latin typeface="Calibri" charset="0"/>
              </a:rPr>
              <a:t> it </a:t>
            </a:r>
            <a:r>
              <a:rPr lang="da-DK" dirty="0" err="1" smtClean="0">
                <a:latin typeface="Calibri" charset="0"/>
              </a:rPr>
              <a:t>works</a:t>
            </a:r>
            <a:endParaRPr lang="da-DK" dirty="0">
              <a:latin typeface="Calibri" charset="0"/>
            </a:endParaRPr>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Invoice</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Orders</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Left Arrow 39"/>
          <p:cNvSpPr/>
          <p:nvPr/>
        </p:nvSpPr>
        <p:spPr>
          <a:xfrm rot="1681178">
            <a:off x="3901529" y="2787941"/>
            <a:ext cx="2448089"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968554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withEffect">
                                  <p:stCondLst>
                                    <p:cond delay="0"/>
                                  </p:stCondLst>
                                  <p:endCondLst>
                                    <p:cond evt="onNext" delay="0">
                                      <p:tgtEl>
                                        <p:sldTgt/>
                                      </p:tgtEl>
                                    </p:cond>
                                  </p:endCondLst>
                                  <p:childTnLst>
                                    <p:anim calcmode="discrete" valueType="str">
                                      <p:cBhvr>
                                        <p:cTn id="6" dur="1000" fill="hold"/>
                                        <p:tgtEl>
                                          <p:spTgt spid="23"/>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39552" y="1345332"/>
            <a:ext cx="3962400" cy="2628900"/>
          </a:xfrm>
          <a:prstGeom prst="rect">
            <a:avLst/>
          </a:prstGeom>
        </p:spPr>
      </p:pic>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Microservice </a:t>
            </a:r>
            <a:r>
              <a:rPr lang="mr-IN" dirty="0" smtClean="0">
                <a:latin typeface="Calibri" charset="0"/>
              </a:rPr>
              <a:t>–</a:t>
            </a:r>
            <a:r>
              <a:rPr lang="da-DK" dirty="0" smtClean="0">
                <a:latin typeface="Calibri" charset="0"/>
              </a:rPr>
              <a:t> </a:t>
            </a:r>
            <a:r>
              <a:rPr lang="da-DK" dirty="0" err="1" smtClean="0">
                <a:latin typeface="Calibri" charset="0"/>
              </a:rPr>
              <a:t>how</a:t>
            </a:r>
            <a:r>
              <a:rPr lang="da-DK" dirty="0" smtClean="0">
                <a:latin typeface="Calibri" charset="0"/>
              </a:rPr>
              <a:t> it </a:t>
            </a:r>
            <a:r>
              <a:rPr lang="da-DK" dirty="0" err="1" smtClean="0">
                <a:latin typeface="Calibri" charset="0"/>
              </a:rPr>
              <a:t>works</a:t>
            </a:r>
            <a:endParaRPr lang="da-DK" dirty="0">
              <a:latin typeface="Calibri" charset="0"/>
            </a:endParaRPr>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Invoice</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Orders</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Left Arrow 40"/>
          <p:cNvSpPr/>
          <p:nvPr/>
        </p:nvSpPr>
        <p:spPr>
          <a:xfrm rot="2138706">
            <a:off x="2998369" y="3697543"/>
            <a:ext cx="2348330"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2006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withEffect">
                                  <p:stCondLst>
                                    <p:cond delay="0"/>
                                  </p:stCondLst>
                                  <p:endCondLst>
                                    <p:cond evt="onNext" delay="0">
                                      <p:tgtEl>
                                        <p:sldTgt/>
                                      </p:tgtEl>
                                    </p:cond>
                                  </p:endCondLst>
                                  <p:childTnLst>
                                    <p:anim calcmode="discrete" valueType="str">
                                      <p:cBhvr>
                                        <p:cTn id="6" dur="1000" fill="hold"/>
                                        <p:tgtEl>
                                          <p:spTgt spid="16"/>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67544" y="1489348"/>
            <a:ext cx="3911600" cy="3441700"/>
          </a:xfrm>
          <a:prstGeom prst="rect">
            <a:avLst/>
          </a:prstGeom>
        </p:spPr>
      </p:pic>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Microservice </a:t>
            </a:r>
            <a:r>
              <a:rPr lang="mr-IN" dirty="0" smtClean="0">
                <a:latin typeface="Calibri" charset="0"/>
              </a:rPr>
              <a:t>–</a:t>
            </a:r>
            <a:r>
              <a:rPr lang="da-DK" dirty="0" smtClean="0">
                <a:latin typeface="Calibri" charset="0"/>
              </a:rPr>
              <a:t> </a:t>
            </a:r>
            <a:r>
              <a:rPr lang="da-DK" dirty="0" err="1" smtClean="0">
                <a:latin typeface="Calibri" charset="0"/>
              </a:rPr>
              <a:t>how</a:t>
            </a:r>
            <a:r>
              <a:rPr lang="da-DK" dirty="0" smtClean="0">
                <a:latin typeface="Calibri" charset="0"/>
              </a:rPr>
              <a:t> it </a:t>
            </a:r>
            <a:r>
              <a:rPr lang="da-DK" dirty="0" err="1" smtClean="0">
                <a:latin typeface="Calibri" charset="0"/>
              </a:rPr>
              <a:t>works</a:t>
            </a:r>
            <a:endParaRPr lang="da-DK" dirty="0">
              <a:latin typeface="Calibri" charset="0"/>
            </a:endParaRPr>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Invoice</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Orders</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Left Arrow 39"/>
          <p:cNvSpPr/>
          <p:nvPr/>
        </p:nvSpPr>
        <p:spPr>
          <a:xfrm rot="359199">
            <a:off x="3774304" y="4013661"/>
            <a:ext cx="2393345"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98483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withEffect">
                                  <p:stCondLst>
                                    <p:cond delay="0"/>
                                  </p:stCondLst>
                                  <p:endCondLst>
                                    <p:cond evt="onNext" delay="0">
                                      <p:tgtEl>
                                        <p:sldTgt/>
                                      </p:tgtEl>
                                    </p:cond>
                                  </p:endCondLst>
                                  <p:childTnLst>
                                    <p:anim calcmode="discrete" valueType="str">
                                      <p:cBhvr>
                                        <p:cTn id="6" dur="1000" fill="hold"/>
                                        <p:tgtEl>
                                          <p:spTgt spid="25"/>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Microservice </a:t>
            </a:r>
            <a:r>
              <a:rPr lang="mr-IN" dirty="0" smtClean="0">
                <a:latin typeface="Calibri" charset="0"/>
              </a:rPr>
              <a:t>–</a:t>
            </a:r>
            <a:r>
              <a:rPr lang="da-DK" dirty="0" smtClean="0">
                <a:latin typeface="Calibri" charset="0"/>
              </a:rPr>
              <a:t> </a:t>
            </a:r>
            <a:r>
              <a:rPr lang="da-DK" dirty="0" err="1" smtClean="0">
                <a:latin typeface="Calibri" charset="0"/>
              </a:rPr>
              <a:t>how</a:t>
            </a:r>
            <a:r>
              <a:rPr lang="da-DK" dirty="0" smtClean="0">
                <a:latin typeface="Calibri" charset="0"/>
              </a:rPr>
              <a:t> it </a:t>
            </a:r>
            <a:r>
              <a:rPr lang="da-DK" dirty="0" err="1" smtClean="0">
                <a:latin typeface="Calibri" charset="0"/>
              </a:rPr>
              <a:t>works</a:t>
            </a:r>
            <a:endParaRPr lang="da-DK" dirty="0">
              <a:latin typeface="Calibri" charset="0"/>
            </a:endParaRPr>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Invoice</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Orders</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467544" y="1345332"/>
            <a:ext cx="3816424" cy="4269624"/>
          </a:xfrm>
          <a:prstGeom prst="rect">
            <a:avLst/>
          </a:prstGeom>
        </p:spPr>
      </p:pic>
      <p:sp>
        <p:nvSpPr>
          <p:cNvPr id="40" name="Left Arrow 39"/>
          <p:cNvSpPr/>
          <p:nvPr/>
        </p:nvSpPr>
        <p:spPr>
          <a:xfrm>
            <a:off x="3788135" y="4530341"/>
            <a:ext cx="3596758"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32172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withEffect">
                                  <p:stCondLst>
                                    <p:cond delay="0"/>
                                  </p:stCondLst>
                                  <p:endCondLst>
                                    <p:cond evt="onNext" delay="0">
                                      <p:tgtEl>
                                        <p:sldTgt/>
                                      </p:tgtEl>
                                    </p:cond>
                                  </p:endCondLst>
                                  <p:childTnLst>
                                    <p:anim calcmode="discrete" valueType="str">
                                      <p:cBhvr>
                                        <p:cTn id="6" dur="1000" fill="hold"/>
                                        <p:tgtEl>
                                          <p:spTgt spid="26"/>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Microservice </a:t>
            </a:r>
            <a:r>
              <a:rPr lang="mr-IN" dirty="0" smtClean="0">
                <a:latin typeface="Calibri" charset="0"/>
              </a:rPr>
              <a:t>–</a:t>
            </a:r>
            <a:r>
              <a:rPr lang="da-DK" dirty="0" smtClean="0">
                <a:latin typeface="Calibri" charset="0"/>
              </a:rPr>
              <a:t> </a:t>
            </a:r>
            <a:r>
              <a:rPr lang="da-DK" dirty="0" err="1" smtClean="0">
                <a:latin typeface="Calibri" charset="0"/>
              </a:rPr>
              <a:t>how</a:t>
            </a:r>
            <a:r>
              <a:rPr lang="da-DK" dirty="0" smtClean="0">
                <a:latin typeface="Calibri" charset="0"/>
              </a:rPr>
              <a:t> it </a:t>
            </a:r>
            <a:r>
              <a:rPr lang="da-DK" dirty="0" err="1" smtClean="0">
                <a:latin typeface="Calibri" charset="0"/>
              </a:rPr>
              <a:t>works</a:t>
            </a:r>
            <a:endParaRPr lang="da-DK" dirty="0">
              <a:latin typeface="Calibri" charset="0"/>
            </a:endParaRPr>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Invoice</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Orders</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8" name="Picture 37"/>
          <p:cNvPicPr>
            <a:picLocks noChangeAspect="1"/>
          </p:cNvPicPr>
          <p:nvPr/>
        </p:nvPicPr>
        <p:blipFill>
          <a:blip r:embed="rId2"/>
          <a:stretch>
            <a:fillRect/>
          </a:stretch>
        </p:blipFill>
        <p:spPr>
          <a:xfrm>
            <a:off x="467544" y="1345332"/>
            <a:ext cx="3816424" cy="4269624"/>
          </a:xfrm>
          <a:prstGeom prst="rect">
            <a:avLst/>
          </a:prstGeom>
        </p:spPr>
      </p:pic>
      <p:sp>
        <p:nvSpPr>
          <p:cNvPr id="40" name="Left Arrow 39"/>
          <p:cNvSpPr/>
          <p:nvPr/>
        </p:nvSpPr>
        <p:spPr>
          <a:xfrm rot="10800000">
            <a:off x="3923928" y="3577580"/>
            <a:ext cx="2520280"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2416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withEffect">
                                  <p:stCondLst>
                                    <p:cond delay="0"/>
                                  </p:stCondLst>
                                  <p:endCondLst>
                                    <p:cond evt="onNext" delay="0">
                                      <p:tgtEl>
                                        <p:sldTgt/>
                                      </p:tgtEl>
                                    </p:cond>
                                  </p:endCondLst>
                                  <p:childTnLst>
                                    <p:anim calcmode="discrete" valueType="str">
                                      <p:cBhvr>
                                        <p:cTn id="6" dur="1000" fill="hold"/>
                                        <p:tgtEl>
                                          <p:spTgt spid="23"/>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Microservice </a:t>
            </a:r>
            <a:r>
              <a:rPr lang="mr-IN" dirty="0" smtClean="0">
                <a:latin typeface="Calibri" charset="0"/>
              </a:rPr>
              <a:t>–</a:t>
            </a:r>
            <a:r>
              <a:rPr lang="da-DK" dirty="0" smtClean="0">
                <a:latin typeface="Calibri" charset="0"/>
              </a:rPr>
              <a:t> </a:t>
            </a:r>
            <a:r>
              <a:rPr lang="da-DK" dirty="0" err="1" smtClean="0">
                <a:latin typeface="Calibri" charset="0"/>
              </a:rPr>
              <a:t>how</a:t>
            </a:r>
            <a:r>
              <a:rPr lang="da-DK" dirty="0" smtClean="0">
                <a:latin typeface="Calibri" charset="0"/>
              </a:rPr>
              <a:t> it </a:t>
            </a:r>
            <a:r>
              <a:rPr lang="da-DK" dirty="0" err="1" smtClean="0">
                <a:latin typeface="Calibri" charset="0"/>
              </a:rPr>
              <a:t>works</a:t>
            </a:r>
            <a:endParaRPr lang="da-DK" dirty="0">
              <a:latin typeface="Calibri" charset="0"/>
            </a:endParaRPr>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Invoice</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Orders</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Left Arrow 39"/>
          <p:cNvSpPr/>
          <p:nvPr/>
        </p:nvSpPr>
        <p:spPr>
          <a:xfrm rot="5400000">
            <a:off x="6196184" y="2961508"/>
            <a:ext cx="864096"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8" name="Picture 37"/>
          <p:cNvPicPr>
            <a:picLocks noChangeAspect="1"/>
          </p:cNvPicPr>
          <p:nvPr/>
        </p:nvPicPr>
        <p:blipFill>
          <a:blip r:embed="rId2"/>
          <a:stretch>
            <a:fillRect/>
          </a:stretch>
        </p:blipFill>
        <p:spPr>
          <a:xfrm>
            <a:off x="467544" y="1345332"/>
            <a:ext cx="3816424" cy="4269624"/>
          </a:xfrm>
          <a:prstGeom prst="rect">
            <a:avLst/>
          </a:prstGeom>
        </p:spPr>
      </p:pic>
    </p:spTree>
    <p:extLst>
      <p:ext uri="{BB962C8B-B14F-4D97-AF65-F5344CB8AC3E}">
        <p14:creationId xmlns:p14="http://schemas.microsoft.com/office/powerpoint/2010/main" val="26256455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fill="hold" grpId="0" nodeType="withEffect">
                                  <p:stCondLst>
                                    <p:cond delay="0"/>
                                  </p:stCondLst>
                                  <p:childTnLst>
                                    <p:anim calcmode="discrete" valueType="str">
                                      <p:cBhvr>
                                        <p:cTn id="6" dur="1000" fill="hold"/>
                                        <p:tgtEl>
                                          <p:spTgt spid="24"/>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p:cNvSpPr/>
          <p:nvPr/>
        </p:nvSpPr>
        <p:spPr>
          <a:xfrm>
            <a:off x="4860032" y="3001516"/>
            <a:ext cx="3600400" cy="2039938"/>
          </a:xfrm>
          <a:prstGeom prst="rect">
            <a:avLst/>
          </a:prstGeom>
          <a:solidFill>
            <a:schemeClr val="tx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050" name="Titel 1"/>
          <p:cNvSpPr>
            <a:spLocks noGrp="1"/>
          </p:cNvSpPr>
          <p:nvPr>
            <p:ph type="title"/>
          </p:nvPr>
        </p:nvSpPr>
        <p:spPr>
          <a:xfrm>
            <a:off x="468318" y="877094"/>
            <a:ext cx="8207375" cy="359833"/>
          </a:xfrm>
        </p:spPr>
        <p:txBody>
          <a:bodyPr/>
          <a:lstStyle/>
          <a:p>
            <a:r>
              <a:rPr lang="da-DK" dirty="0" smtClean="0">
                <a:latin typeface="Calibri" charset="0"/>
              </a:rPr>
              <a:t>Microservice </a:t>
            </a:r>
            <a:r>
              <a:rPr lang="mr-IN" dirty="0" smtClean="0">
                <a:latin typeface="Calibri" charset="0"/>
              </a:rPr>
              <a:t>–</a:t>
            </a:r>
            <a:r>
              <a:rPr lang="da-DK" dirty="0" smtClean="0">
                <a:latin typeface="Calibri" charset="0"/>
              </a:rPr>
              <a:t> </a:t>
            </a:r>
            <a:r>
              <a:rPr lang="da-DK" dirty="0" err="1" smtClean="0">
                <a:latin typeface="Calibri" charset="0"/>
              </a:rPr>
              <a:t>how</a:t>
            </a:r>
            <a:r>
              <a:rPr lang="da-DK" dirty="0" smtClean="0">
                <a:latin typeface="Calibri" charset="0"/>
              </a:rPr>
              <a:t> it </a:t>
            </a:r>
            <a:r>
              <a:rPr lang="da-DK" dirty="0" err="1" smtClean="0">
                <a:latin typeface="Calibri" charset="0"/>
              </a:rPr>
              <a:t>works</a:t>
            </a:r>
            <a:endParaRPr lang="da-DK" dirty="0">
              <a:latin typeface="Calibri" charset="0"/>
            </a:endParaRPr>
          </a:p>
        </p:txBody>
      </p:sp>
      <p:sp>
        <p:nvSpPr>
          <p:cNvPr id="24" name="Rectangle 23"/>
          <p:cNvSpPr/>
          <p:nvPr/>
        </p:nvSpPr>
        <p:spPr>
          <a:xfrm>
            <a:off x="4860032" y="2425452"/>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Service routing &amp; security</a:t>
            </a:r>
            <a:endParaRPr lang="en-US" dirty="0"/>
          </a:p>
        </p:txBody>
      </p:sp>
      <p:grpSp>
        <p:nvGrpSpPr>
          <p:cNvPr id="16" name="Group 15"/>
          <p:cNvGrpSpPr/>
          <p:nvPr/>
        </p:nvGrpSpPr>
        <p:grpSpPr>
          <a:xfrm>
            <a:off x="5220072" y="4225652"/>
            <a:ext cx="733529" cy="733529"/>
            <a:chOff x="72005" y="80644"/>
            <a:chExt cx="733529" cy="733529"/>
          </a:xfrm>
        </p:grpSpPr>
        <p:sp>
          <p:nvSpPr>
            <p:cNvPr id="34" name="Rounded Rectangle 33"/>
            <p:cNvSpPr/>
            <p:nvPr/>
          </p:nvSpPr>
          <p:spPr>
            <a:xfrm>
              <a:off x="7200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5" name="Rounded Rectangle 4"/>
            <p:cNvSpPr/>
            <p:nvPr/>
          </p:nvSpPr>
          <p:spPr>
            <a:xfrm>
              <a:off x="10781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Invoice</a:t>
              </a:r>
              <a:endParaRPr lang="en-US" sz="1100" kern="1200" dirty="0"/>
            </a:p>
          </p:txBody>
        </p:sp>
      </p:grpSp>
      <p:grpSp>
        <p:nvGrpSpPr>
          <p:cNvPr id="23" name="Group 22"/>
          <p:cNvGrpSpPr/>
          <p:nvPr/>
        </p:nvGrpSpPr>
        <p:grpSpPr>
          <a:xfrm>
            <a:off x="6228184" y="3361556"/>
            <a:ext cx="733529" cy="733529"/>
            <a:chOff x="864095" y="80644"/>
            <a:chExt cx="733529" cy="733529"/>
          </a:xfrm>
        </p:grpSpPr>
        <p:sp>
          <p:nvSpPr>
            <p:cNvPr id="32" name="Rounded Rectangle 31"/>
            <p:cNvSpPr/>
            <p:nvPr/>
          </p:nvSpPr>
          <p:spPr>
            <a:xfrm>
              <a:off x="864095" y="80644"/>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3" name="Rounded Rectangle 6"/>
            <p:cNvSpPr/>
            <p:nvPr/>
          </p:nvSpPr>
          <p:spPr>
            <a:xfrm>
              <a:off x="899903" y="116452"/>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Customer</a:t>
              </a:r>
              <a:endParaRPr lang="en-US" sz="1100" kern="1200" dirty="0"/>
            </a:p>
          </p:txBody>
        </p:sp>
      </p:grpSp>
      <p:grpSp>
        <p:nvGrpSpPr>
          <p:cNvPr id="25" name="Group 24"/>
          <p:cNvGrpSpPr/>
          <p:nvPr/>
        </p:nvGrpSpPr>
        <p:grpSpPr>
          <a:xfrm>
            <a:off x="6228184" y="4225652"/>
            <a:ext cx="733529" cy="733529"/>
            <a:chOff x="1656187" y="80646"/>
            <a:chExt cx="733529" cy="733529"/>
          </a:xfrm>
        </p:grpSpPr>
        <p:sp>
          <p:nvSpPr>
            <p:cNvPr id="30" name="Rounded Rectangle 29"/>
            <p:cNvSpPr/>
            <p:nvPr/>
          </p:nvSpPr>
          <p:spPr>
            <a:xfrm>
              <a:off x="1656187"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31" name="Rounded Rectangle 8"/>
            <p:cNvSpPr/>
            <p:nvPr/>
          </p:nvSpPr>
          <p:spPr>
            <a:xfrm>
              <a:off x="1691995"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dirty="0" smtClean="0"/>
                <a:t>Orders</a:t>
              </a:r>
              <a:endParaRPr lang="en-US" sz="1100" kern="1200" dirty="0"/>
            </a:p>
          </p:txBody>
        </p:sp>
      </p:grpSp>
      <p:grpSp>
        <p:nvGrpSpPr>
          <p:cNvPr id="26" name="Group 25"/>
          <p:cNvGrpSpPr/>
          <p:nvPr/>
        </p:nvGrpSpPr>
        <p:grpSpPr>
          <a:xfrm>
            <a:off x="7308304" y="4225652"/>
            <a:ext cx="733529" cy="733529"/>
            <a:chOff x="2448269" y="80646"/>
            <a:chExt cx="733529" cy="733529"/>
          </a:xfrm>
        </p:grpSpPr>
        <p:sp>
          <p:nvSpPr>
            <p:cNvPr id="28" name="Rounded Rectangle 27"/>
            <p:cNvSpPr/>
            <p:nvPr/>
          </p:nvSpPr>
          <p:spPr>
            <a:xfrm>
              <a:off x="2448269" y="80646"/>
              <a:ext cx="733529" cy="733529"/>
            </a:xfrm>
            <a:prstGeom prst="roundRect">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29" name="Rounded Rectangle 10"/>
            <p:cNvSpPr/>
            <p:nvPr/>
          </p:nvSpPr>
          <p:spPr>
            <a:xfrm>
              <a:off x="2484077" y="116454"/>
              <a:ext cx="661913" cy="66191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en-US" sz="1100" kern="1200" dirty="0" smtClean="0"/>
                <a:t>Statistics</a:t>
              </a:r>
              <a:endParaRPr lang="en-US" sz="1100" kern="1200" dirty="0"/>
            </a:p>
          </p:txBody>
        </p:sp>
      </p:grpSp>
      <p:sp>
        <p:nvSpPr>
          <p:cNvPr id="36" name="Rectangle 35"/>
          <p:cNvSpPr/>
          <p:nvPr/>
        </p:nvSpPr>
        <p:spPr>
          <a:xfrm>
            <a:off x="4860032" y="1849388"/>
            <a:ext cx="3600450" cy="480219"/>
          </a:xfrm>
          <a:prstGeom prst="rect">
            <a:avLst/>
          </a:prstGeom>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US" dirty="0" smtClean="0"/>
              <a:t>Microservices</a:t>
            </a:r>
            <a:endParaRPr lang="en-US" dirty="0"/>
          </a:p>
        </p:txBody>
      </p:sp>
      <p:sp>
        <p:nvSpPr>
          <p:cNvPr id="2" name="Bent-Up Arrow 1"/>
          <p:cNvSpPr/>
          <p:nvPr/>
        </p:nvSpPr>
        <p:spPr>
          <a:xfrm rot="10800000">
            <a:off x="5724128" y="3721596"/>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Bent-Up Arrow 36"/>
          <p:cNvSpPr/>
          <p:nvPr/>
        </p:nvSpPr>
        <p:spPr>
          <a:xfrm rot="16200000">
            <a:off x="7020272" y="3684144"/>
            <a:ext cx="432048" cy="432048"/>
          </a:xfrm>
          <a:prstGeom prst="ben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ight Arrow 3"/>
          <p:cNvSpPr/>
          <p:nvPr/>
        </p:nvSpPr>
        <p:spPr>
          <a:xfrm>
            <a:off x="5986240"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Right Arrow 38"/>
          <p:cNvSpPr/>
          <p:nvPr/>
        </p:nvSpPr>
        <p:spPr>
          <a:xfrm>
            <a:off x="7020272" y="4513684"/>
            <a:ext cx="216024" cy="21602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Down Arrow 6"/>
          <p:cNvSpPr/>
          <p:nvPr/>
        </p:nvSpPr>
        <p:spPr>
          <a:xfrm>
            <a:off x="6372200" y="2929508"/>
            <a:ext cx="144016" cy="36004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Up Arrow 7"/>
          <p:cNvSpPr/>
          <p:nvPr/>
        </p:nvSpPr>
        <p:spPr>
          <a:xfrm>
            <a:off x="6732240" y="2929508"/>
            <a:ext cx="144016" cy="360040"/>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Left Arrow 39"/>
          <p:cNvSpPr/>
          <p:nvPr/>
        </p:nvSpPr>
        <p:spPr>
          <a:xfrm rot="5400000">
            <a:off x="6232188" y="2349440"/>
            <a:ext cx="792088"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8" name="Picture 37"/>
          <p:cNvPicPr>
            <a:picLocks noChangeAspect="1"/>
          </p:cNvPicPr>
          <p:nvPr/>
        </p:nvPicPr>
        <p:blipFill>
          <a:blip r:embed="rId2"/>
          <a:stretch>
            <a:fillRect/>
          </a:stretch>
        </p:blipFill>
        <p:spPr>
          <a:xfrm>
            <a:off x="6228184" y="625252"/>
            <a:ext cx="1112247" cy="1040231"/>
          </a:xfrm>
          <a:prstGeom prst="rect">
            <a:avLst/>
          </a:prstGeom>
        </p:spPr>
      </p:pic>
      <p:sp>
        <p:nvSpPr>
          <p:cNvPr id="41" name="Left Arrow 40"/>
          <p:cNvSpPr/>
          <p:nvPr/>
        </p:nvSpPr>
        <p:spPr>
          <a:xfrm rot="5400000">
            <a:off x="6439148" y="1566416"/>
            <a:ext cx="378169" cy="368048"/>
          </a:xfrm>
          <a:prstGeom prst="leftArrow">
            <a:avLst/>
          </a:prstGeom>
          <a:solidFill>
            <a:schemeClr val="accent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2" name="Picture 41"/>
          <p:cNvPicPr>
            <a:picLocks noChangeAspect="1"/>
          </p:cNvPicPr>
          <p:nvPr/>
        </p:nvPicPr>
        <p:blipFill>
          <a:blip r:embed="rId3"/>
          <a:stretch>
            <a:fillRect/>
          </a:stretch>
        </p:blipFill>
        <p:spPr>
          <a:xfrm>
            <a:off x="467544" y="1345332"/>
            <a:ext cx="3816424" cy="4269624"/>
          </a:xfrm>
          <a:prstGeom prst="rect">
            <a:avLst/>
          </a:prstGeom>
        </p:spPr>
      </p:pic>
    </p:spTree>
    <p:extLst>
      <p:ext uri="{BB962C8B-B14F-4D97-AF65-F5344CB8AC3E}">
        <p14:creationId xmlns:p14="http://schemas.microsoft.com/office/powerpoint/2010/main" val="14850660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grpId="0" nodeType="withEffect">
                                  <p:stCondLst>
                                    <p:cond delay="0"/>
                                  </p:stCondLst>
                                  <p:endCondLst>
                                    <p:cond evt="onNext" delay="0">
                                      <p:tgtEl>
                                        <p:sldTgt/>
                                      </p:tgtEl>
                                    </p:cond>
                                  </p:endCondLst>
                                  <p:childTnLst>
                                    <p:anim calcmode="discrete" valueType="str">
                                      <p:cBhvr>
                                        <p:cTn id="6" dur="1000" fill="hold"/>
                                        <p:tgtEl>
                                          <p:spTgt spid="36"/>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468313" y="576263"/>
            <a:ext cx="8229600" cy="952500"/>
          </a:xfrm>
        </p:spPr>
        <p:txBody>
          <a:bodyPr/>
          <a:lstStyle/>
          <a:p>
            <a:pPr eaLnBrk="1" fontAlgn="auto" hangingPunct="1">
              <a:spcAft>
                <a:spcPts val="0"/>
              </a:spcAft>
              <a:defRPr/>
            </a:pPr>
            <a:r>
              <a:rPr lang="en-US" dirty="0" smtClean="0">
                <a:latin typeface="Calibri" charset="0"/>
              </a:rPr>
              <a:t>Why microservices?</a:t>
            </a:r>
            <a:endParaRPr lang="da-DK" dirty="0" smtClean="0">
              <a:solidFill>
                <a:schemeClr val="tx1">
                  <a:lumMod val="65000"/>
                  <a:lumOff val="35000"/>
                </a:schemeClr>
              </a:solidFill>
              <a:ea typeface="+mj-ea"/>
              <a:cs typeface="+mj-cs"/>
            </a:endParaRPr>
          </a:p>
        </p:txBody>
      </p:sp>
      <p:sp>
        <p:nvSpPr>
          <p:cNvPr id="4" name="Rectangle 3"/>
          <p:cNvSpPr/>
          <p:nvPr/>
        </p:nvSpPr>
        <p:spPr>
          <a:xfrm>
            <a:off x="395290" y="1597025"/>
            <a:ext cx="6626225" cy="4370427"/>
          </a:xfrm>
          <a:prstGeom prst="rect">
            <a:avLst/>
          </a:prstGeom>
        </p:spPr>
        <p:txBody>
          <a:bodyPr>
            <a:spAutoFit/>
          </a:bodyPr>
          <a:lstStyle/>
          <a:p>
            <a:pPr marL="571500" indent="-571500">
              <a:buFont typeface="Arial"/>
              <a:buChar char="•"/>
              <a:defRPr/>
            </a:pPr>
            <a:r>
              <a:rPr lang="en-US" sz="2000" dirty="0">
                <a:cs typeface="MS PGothic" charset="0"/>
              </a:rPr>
              <a:t>Run in any </a:t>
            </a:r>
            <a:r>
              <a:rPr lang="en-US" sz="2000" dirty="0" smtClean="0">
                <a:cs typeface="MS PGothic" charset="0"/>
              </a:rPr>
              <a:t>environment (On premises, Cloud..)  </a:t>
            </a:r>
            <a:endParaRPr lang="en-US" sz="2000" dirty="0">
              <a:cs typeface="MS PGothic" charset="0"/>
            </a:endParaRPr>
          </a:p>
          <a:p>
            <a:pPr marL="571500" indent="-571500">
              <a:buFont typeface="Arial"/>
              <a:buChar char="•"/>
              <a:defRPr/>
            </a:pPr>
            <a:r>
              <a:rPr lang="en-US" sz="2000" dirty="0">
                <a:cs typeface="MS PGothic" charset="0"/>
              </a:rPr>
              <a:t>JSON in, JSON out.</a:t>
            </a:r>
          </a:p>
          <a:p>
            <a:pPr marL="571500" indent="-571500">
              <a:buFont typeface="Arial"/>
              <a:buChar char="•"/>
              <a:defRPr/>
            </a:pPr>
            <a:r>
              <a:rPr lang="en-US" sz="2000" dirty="0">
                <a:cs typeface="MS PGothic" charset="0"/>
              </a:rPr>
              <a:t>Easy unit testing</a:t>
            </a:r>
          </a:p>
          <a:p>
            <a:pPr marL="571500" indent="-571500">
              <a:buFont typeface="Arial"/>
              <a:buChar char="•"/>
              <a:defRPr/>
            </a:pPr>
            <a:r>
              <a:rPr lang="en-US" sz="2000" dirty="0">
                <a:cs typeface="MS PGothic" charset="0"/>
              </a:rPr>
              <a:t>Graceful error handling.</a:t>
            </a:r>
          </a:p>
          <a:p>
            <a:pPr marL="571500" indent="-571500">
              <a:buFont typeface="Arial"/>
              <a:buChar char="•"/>
              <a:defRPr/>
            </a:pPr>
            <a:r>
              <a:rPr lang="en-US" sz="2000" dirty="0">
                <a:cs typeface="MS PGothic" charset="0"/>
              </a:rPr>
              <a:t>Can be written in any </a:t>
            </a:r>
            <a:r>
              <a:rPr lang="en-US" sz="2000" dirty="0" smtClean="0">
                <a:cs typeface="MS PGothic" charset="0"/>
              </a:rPr>
              <a:t>language</a:t>
            </a:r>
          </a:p>
          <a:p>
            <a:pPr marL="571500" indent="-571500">
              <a:buFont typeface="Arial"/>
              <a:buChar char="•"/>
              <a:defRPr/>
            </a:pPr>
            <a:r>
              <a:rPr lang="en-US" sz="2000" dirty="0" smtClean="0">
                <a:cs typeface="MS PGothic" charset="0"/>
              </a:rPr>
              <a:t>Better lifecycle. Easy to replace</a:t>
            </a:r>
            <a:endParaRPr lang="en-US" sz="2000" dirty="0">
              <a:cs typeface="MS PGothic" charset="0"/>
            </a:endParaRPr>
          </a:p>
          <a:p>
            <a:pPr marL="571500" indent="-571500">
              <a:buFont typeface="Arial"/>
              <a:buChar char="•"/>
              <a:defRPr/>
            </a:pPr>
            <a:r>
              <a:rPr lang="en-US" sz="2000" dirty="0">
                <a:cs typeface="MS PGothic" charset="0"/>
              </a:rPr>
              <a:t>Can be reused, called from an other application</a:t>
            </a:r>
          </a:p>
          <a:p>
            <a:pPr marL="571500" indent="-571500">
              <a:buFont typeface="Arial"/>
              <a:buChar char="•"/>
              <a:defRPr/>
            </a:pPr>
            <a:r>
              <a:rPr lang="en-US" sz="2000" dirty="0">
                <a:cs typeface="MS PGothic" charset="0"/>
              </a:rPr>
              <a:t>Don’t rely on HTTP – why not a </a:t>
            </a:r>
            <a:r>
              <a:rPr lang="en-US" sz="2000" dirty="0" err="1">
                <a:cs typeface="MS PGothic" charset="0"/>
              </a:rPr>
              <a:t>dataqueue</a:t>
            </a:r>
            <a:r>
              <a:rPr lang="en-US" sz="2000" dirty="0">
                <a:cs typeface="MS PGothic" charset="0"/>
              </a:rPr>
              <a:t>?</a:t>
            </a:r>
          </a:p>
          <a:p>
            <a:pPr marL="571500" indent="-571500">
              <a:buFont typeface="Arial"/>
              <a:buChar char="•"/>
              <a:defRPr/>
            </a:pPr>
            <a:r>
              <a:rPr lang="en-US" sz="2000" dirty="0">
                <a:cs typeface="MS PGothic" charset="0"/>
              </a:rPr>
              <a:t>Easy to </a:t>
            </a:r>
            <a:r>
              <a:rPr lang="en-US" sz="2000" dirty="0" smtClean="0">
                <a:cs typeface="MS PGothic" charset="0"/>
              </a:rPr>
              <a:t>debug and unit test</a:t>
            </a:r>
            <a:endParaRPr lang="en-US" sz="2000" dirty="0">
              <a:cs typeface="MS PGothic" charset="0"/>
            </a:endParaRPr>
          </a:p>
          <a:p>
            <a:pPr marL="571500" indent="-571500">
              <a:buFont typeface="Arial"/>
              <a:buChar char="•"/>
              <a:defRPr/>
            </a:pPr>
            <a:r>
              <a:rPr lang="en-US" sz="2000" dirty="0">
                <a:cs typeface="MS PGothic" charset="0"/>
              </a:rPr>
              <a:t>Easy to extend</a:t>
            </a:r>
          </a:p>
          <a:p>
            <a:pPr marL="571500" indent="-571500">
              <a:buFont typeface="Arial"/>
              <a:buChar char="•"/>
              <a:defRPr/>
            </a:pPr>
            <a:r>
              <a:rPr lang="en-US" sz="2000" dirty="0">
                <a:cs typeface="MS PGothic" charset="0"/>
              </a:rPr>
              <a:t>Require some kind of </a:t>
            </a:r>
            <a:r>
              <a:rPr lang="en-US" sz="2000" dirty="0" smtClean="0">
                <a:cs typeface="MS PGothic" charset="0"/>
              </a:rPr>
              <a:t>routing / security layer</a:t>
            </a:r>
          </a:p>
          <a:p>
            <a:pPr marL="571500" indent="-571500">
              <a:buFont typeface="Arial"/>
              <a:buChar char="•"/>
              <a:defRPr/>
            </a:pPr>
            <a:r>
              <a:rPr lang="en-US" sz="2000" dirty="0" smtClean="0">
                <a:cs typeface="MS PGothic" charset="0"/>
              </a:rPr>
              <a:t>This is what all the young ladies craves</a:t>
            </a:r>
            <a:endParaRPr lang="en-US" sz="2000" dirty="0">
              <a:cs typeface="MS PGothic" charset="0"/>
            </a:endParaRPr>
          </a:p>
          <a:p>
            <a:pPr marL="571500" indent="-571500">
              <a:buFont typeface="Arial"/>
              <a:buChar char="•"/>
              <a:defRPr/>
            </a:pPr>
            <a:endParaRPr lang="en-US" sz="2000" b="1" dirty="0">
              <a:cs typeface="MS PGothic" charset="0"/>
            </a:endParaRPr>
          </a:p>
          <a:p>
            <a:pPr>
              <a:defRPr/>
            </a:pPr>
            <a:endParaRPr lang="en-US" dirty="0">
              <a:cs typeface="MS PGothic" charset="0"/>
            </a:endParaRPr>
          </a:p>
        </p:txBody>
      </p:sp>
      <p:pic>
        <p:nvPicPr>
          <p:cNvPr id="1843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00790" y="1357313"/>
            <a:ext cx="2632075" cy="325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6866680"/>
      </p:ext>
    </p:extLst>
  </p:cSld>
  <p:clrMapOvr>
    <a:masterClrMapping/>
  </p:clrMapOvr>
  <p:transition xmlns:p14="http://schemas.microsoft.com/office/powerpoint/2010/main" spd="slow"/>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0770"/>
                                        </p:tgtEl>
                                        <p:attrNameLst>
                                          <p:attrName>style.visibility</p:attrName>
                                        </p:attrNameLst>
                                      </p:cBhvr>
                                      <p:to>
                                        <p:strVal val="visible"/>
                                      </p:to>
                                    </p:set>
                                    <p:animEffect transition="in" filter="fade">
                                      <p:cBhvr>
                                        <p:cTn id="7" dur="1000"/>
                                        <p:tgtEl>
                                          <p:spTgt spid="1607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itle 1"/>
          <p:cNvSpPr>
            <a:spLocks noGrp="1"/>
          </p:cNvSpPr>
          <p:nvPr>
            <p:ph type="title"/>
          </p:nvPr>
        </p:nvSpPr>
        <p:spPr>
          <a:xfrm>
            <a:off x="323850" y="625475"/>
            <a:ext cx="8675688" cy="1403350"/>
          </a:xfrm>
        </p:spPr>
        <p:txBody>
          <a:bodyPr/>
          <a:lstStyle/>
          <a:p>
            <a:pPr eaLnBrk="1" hangingPunct="1"/>
            <a:r>
              <a:rPr lang="en-US" dirty="0">
                <a:solidFill>
                  <a:srgbClr val="259ADA"/>
                </a:solidFill>
                <a:latin typeface="Calibri" charset="0"/>
              </a:rPr>
              <a:t>The Stone Age didn’t end because we ran out of stones</a:t>
            </a:r>
            <a:r>
              <a:rPr lang="en-US" sz="3200" dirty="0">
                <a:solidFill>
                  <a:srgbClr val="259ADA"/>
                </a:solidFill>
                <a:latin typeface="Calibri" charset="0"/>
              </a:rPr>
              <a:t/>
            </a:r>
            <a:br>
              <a:rPr lang="en-US" sz="3200" dirty="0">
                <a:solidFill>
                  <a:srgbClr val="259ADA"/>
                </a:solidFill>
                <a:latin typeface="Calibri" charset="0"/>
              </a:rPr>
            </a:br>
            <a:endParaRPr lang="da-DK" sz="3200" dirty="0">
              <a:solidFill>
                <a:srgbClr val="259ADA"/>
              </a:solidFill>
              <a:latin typeface="Calibri" charset="0"/>
              <a:cs typeface="MS PGothic" charset="0"/>
            </a:endParaRPr>
          </a:p>
        </p:txBody>
      </p:sp>
      <p:pic>
        <p:nvPicPr>
          <p:cNvPr id="1126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88127" y="3751263"/>
            <a:ext cx="2555875"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468315" y="1489075"/>
            <a:ext cx="6767981" cy="2554545"/>
          </a:xfrm>
          <a:prstGeom prst="rect">
            <a:avLst/>
          </a:prstGeom>
          <a:noFill/>
        </p:spPr>
        <p:txBody>
          <a:bodyPr wrap="square">
            <a:spAutoFit/>
          </a:bodyPr>
          <a:lstStyle/>
          <a:p>
            <a:pPr marL="285750" indent="-285750">
              <a:buFont typeface="Arial"/>
              <a:buChar char="•"/>
              <a:defRPr/>
            </a:pPr>
            <a:endParaRPr lang="en-GB" sz="2000" dirty="0"/>
          </a:p>
          <a:p>
            <a:pPr marL="285750" indent="-285750">
              <a:buFont typeface="Arial"/>
              <a:buChar char="•"/>
              <a:defRPr/>
            </a:pPr>
            <a:r>
              <a:rPr lang="en-GB" sz="2000" dirty="0"/>
              <a:t>How can we reuse our RPG investments?</a:t>
            </a:r>
          </a:p>
          <a:p>
            <a:pPr marL="285750" indent="-285750">
              <a:buFont typeface="Arial"/>
              <a:buChar char="•"/>
              <a:defRPr/>
            </a:pPr>
            <a:r>
              <a:rPr lang="en-GB" sz="2000" dirty="0"/>
              <a:t>How can we embrace new technology:</a:t>
            </a:r>
          </a:p>
          <a:p>
            <a:pPr marL="742950" lvl="1" indent="-285750">
              <a:buFont typeface="Arial"/>
              <a:buChar char="•"/>
              <a:defRPr/>
            </a:pPr>
            <a:r>
              <a:rPr lang="en-GB" sz="2000" dirty="0" err="1"/>
              <a:t>Node.js</a:t>
            </a:r>
            <a:r>
              <a:rPr lang="en-GB" sz="2000" dirty="0"/>
              <a:t>, python, ruby, </a:t>
            </a:r>
            <a:r>
              <a:rPr lang="en-GB" sz="2000" dirty="0" smtClean="0"/>
              <a:t>JAVA, puff++, </a:t>
            </a:r>
            <a:r>
              <a:rPr lang="en-GB" sz="2000" dirty="0" err="1" smtClean="0"/>
              <a:t>gnuffy</a:t>
            </a:r>
            <a:r>
              <a:rPr lang="en-GB" sz="2000" dirty="0" smtClean="0"/>
              <a:t>, </a:t>
            </a:r>
            <a:r>
              <a:rPr lang="en-GB" sz="2000" dirty="0" err="1" smtClean="0"/>
              <a:t>blabla</a:t>
            </a:r>
            <a:r>
              <a:rPr lang="en-GB" sz="2000" dirty="0" smtClean="0"/>
              <a:t>#?</a:t>
            </a:r>
            <a:endParaRPr lang="en-GB" sz="2000" dirty="0"/>
          </a:p>
          <a:p>
            <a:pPr marL="285750" indent="-285750">
              <a:buFont typeface="Arial"/>
              <a:buChar char="•"/>
              <a:defRPr/>
            </a:pPr>
            <a:r>
              <a:rPr lang="en-GB" sz="2000" dirty="0" smtClean="0"/>
              <a:t>How can we scale </a:t>
            </a:r>
            <a:r>
              <a:rPr lang="en-GB" sz="2000" dirty="0"/>
              <a:t>up and scale out</a:t>
            </a:r>
          </a:p>
          <a:p>
            <a:pPr marL="742950" lvl="1" indent="-285750">
              <a:buFont typeface="Arial"/>
              <a:buChar char="•"/>
              <a:defRPr/>
            </a:pPr>
            <a:r>
              <a:rPr lang="en-GB" sz="2000" dirty="0" err="1"/>
              <a:t>Docker</a:t>
            </a:r>
            <a:r>
              <a:rPr lang="en-GB" sz="2000" dirty="0"/>
              <a:t>, cloud, </a:t>
            </a:r>
            <a:r>
              <a:rPr lang="en-GB" sz="2000" dirty="0" err="1"/>
              <a:t>bluemix</a:t>
            </a:r>
            <a:r>
              <a:rPr lang="en-GB" sz="2000" dirty="0"/>
              <a:t>?</a:t>
            </a:r>
          </a:p>
          <a:p>
            <a:pPr>
              <a:defRPr/>
            </a:pPr>
            <a:r>
              <a:rPr lang="en-GB" sz="2000" dirty="0"/>
              <a:t/>
            </a:r>
            <a:br>
              <a:rPr lang="en-GB" sz="2000" dirty="0"/>
            </a:br>
            <a:endParaRPr lang="en-US" sz="2000" dirty="0"/>
          </a:p>
        </p:txBody>
      </p:sp>
    </p:spTree>
    <p:extLst>
      <p:ext uri="{BB962C8B-B14F-4D97-AF65-F5344CB8AC3E}">
        <p14:creationId xmlns:p14="http://schemas.microsoft.com/office/powerpoint/2010/main" val="308999146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500"/>
                                        <p:tgtEl>
                                          <p:spTgt spid="4">
                                            <p:txEl>
                                              <p:pRg st="2" end="2"/>
                                            </p:txEl>
                                          </p:spTgt>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fade">
                                      <p:cBhvr>
                                        <p:cTn id="19" dur="500"/>
                                        <p:tgtEl>
                                          <p:spTgt spid="4">
                                            <p:txEl>
                                              <p:pRg st="4" end="4"/>
                                            </p:txEl>
                                          </p:spTgt>
                                        </p:tgtEl>
                                      </p:cBhvr>
                                    </p:animEffect>
                                  </p:childTnLst>
                                </p:cTn>
                              </p:par>
                            </p:childTnLst>
                          </p:cTn>
                        </p:par>
                        <p:par>
                          <p:cTn id="20" fill="hold" nodeType="afterGroup">
                            <p:stCondLst>
                              <p:cond delay="2000"/>
                            </p:stCondLst>
                            <p:childTnLst>
                              <p:par>
                                <p:cTn id="21" presetID="10" presetClass="entr" presetSubtype="0" fill="hold" nodeType="after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animEffect transition="in" filter="fade">
                                      <p:cBhvr>
                                        <p:cTn id="23" dur="500"/>
                                        <p:tgtEl>
                                          <p:spTgt spid="4">
                                            <p:txEl>
                                              <p:pRg st="5" end="5"/>
                                            </p:txEl>
                                          </p:spTgt>
                                        </p:tgtEl>
                                      </p:cBhvr>
                                    </p:animEffect>
                                  </p:childTnLst>
                                </p:cTn>
                              </p:par>
                            </p:childTnLst>
                          </p:cTn>
                        </p:par>
                        <p:par>
                          <p:cTn id="24" fill="hold" nodeType="afterGroup">
                            <p:stCondLst>
                              <p:cond delay="2500"/>
                            </p:stCondLst>
                            <p:childTnLst>
                              <p:par>
                                <p:cTn id="25" presetID="10" presetClass="entr" presetSubtype="0" fill="hold" nodeType="after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5715000"/>
          </a:xfrm>
          <a:prstGeom prst="rect">
            <a:avLst/>
          </a:prstGeom>
        </p:spPr>
      </p:pic>
    </p:spTree>
    <p:extLst>
      <p:ext uri="{BB962C8B-B14F-4D97-AF65-F5344CB8AC3E}">
        <p14:creationId xmlns:p14="http://schemas.microsoft.com/office/powerpoint/2010/main" val="3010317288"/>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bwMode="auto">
          <a:xfrm>
            <a:off x="468313" y="877888"/>
            <a:ext cx="78486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nchor="ctr">
            <a:normAutofit fontScale="75000" lnSpcReduction="20000"/>
          </a:bodyPr>
          <a:lstStyle>
            <a:lvl1pPr algn="l" rtl="0" eaLnBrk="0" fontAlgn="base" hangingPunct="0">
              <a:spcBef>
                <a:spcPct val="0"/>
              </a:spcBef>
              <a:spcAft>
                <a:spcPct val="0"/>
              </a:spcAft>
              <a:defRPr sz="2800" b="1" kern="1200">
                <a:solidFill>
                  <a:srgbClr val="60C1EF"/>
                </a:solidFill>
                <a:latin typeface="+mj-lt"/>
                <a:ea typeface="ＭＳ Ｐゴシック" charset="0"/>
                <a:cs typeface="ＭＳ Ｐゴシック" charset="0"/>
              </a:defRPr>
            </a:lvl1pPr>
            <a:lvl2pPr algn="l" rtl="0" eaLnBrk="0" fontAlgn="base" hangingPunct="0">
              <a:spcBef>
                <a:spcPct val="0"/>
              </a:spcBef>
              <a:spcAft>
                <a:spcPct val="0"/>
              </a:spcAft>
              <a:defRPr sz="2800" b="1">
                <a:solidFill>
                  <a:srgbClr val="60C1EF"/>
                </a:solidFill>
                <a:latin typeface="Calibri" charset="0"/>
                <a:ea typeface="ＭＳ Ｐゴシック" charset="0"/>
                <a:cs typeface="ＭＳ Ｐゴシック" charset="0"/>
              </a:defRPr>
            </a:lvl2pPr>
            <a:lvl3pPr algn="l" rtl="0" eaLnBrk="0" fontAlgn="base" hangingPunct="0">
              <a:spcBef>
                <a:spcPct val="0"/>
              </a:spcBef>
              <a:spcAft>
                <a:spcPct val="0"/>
              </a:spcAft>
              <a:defRPr sz="2800" b="1">
                <a:solidFill>
                  <a:srgbClr val="60C1EF"/>
                </a:solidFill>
                <a:latin typeface="Calibri" charset="0"/>
                <a:ea typeface="ＭＳ Ｐゴシック" charset="0"/>
                <a:cs typeface="ＭＳ Ｐゴシック" charset="0"/>
              </a:defRPr>
            </a:lvl3pPr>
            <a:lvl4pPr algn="l" rtl="0" eaLnBrk="0" fontAlgn="base" hangingPunct="0">
              <a:spcBef>
                <a:spcPct val="0"/>
              </a:spcBef>
              <a:spcAft>
                <a:spcPct val="0"/>
              </a:spcAft>
              <a:defRPr sz="2800" b="1">
                <a:solidFill>
                  <a:srgbClr val="60C1EF"/>
                </a:solidFill>
                <a:latin typeface="Calibri" charset="0"/>
                <a:ea typeface="ＭＳ Ｐゴシック" charset="0"/>
                <a:cs typeface="ＭＳ Ｐゴシック" charset="0"/>
              </a:defRPr>
            </a:lvl4pPr>
            <a:lvl5pPr algn="l" rtl="0" eaLnBrk="0" fontAlgn="base" hangingPunct="0">
              <a:spcBef>
                <a:spcPct val="0"/>
              </a:spcBef>
              <a:spcAft>
                <a:spcPct val="0"/>
              </a:spcAft>
              <a:defRPr sz="2800" b="1">
                <a:solidFill>
                  <a:srgbClr val="60C1EF"/>
                </a:solidFill>
                <a:latin typeface="Calibri" charset="0"/>
                <a:ea typeface="ＭＳ Ｐゴシック" charset="0"/>
                <a:cs typeface="ＭＳ Ｐゴシック" charset="0"/>
              </a:defRPr>
            </a:lvl5pPr>
            <a:lvl6pPr marL="457200" algn="l" rtl="0" fontAlgn="base">
              <a:spcBef>
                <a:spcPct val="0"/>
              </a:spcBef>
              <a:spcAft>
                <a:spcPct val="0"/>
              </a:spcAft>
              <a:defRPr sz="2800" b="1">
                <a:solidFill>
                  <a:srgbClr val="60C1EF"/>
                </a:solidFill>
                <a:latin typeface="Calibri" charset="0"/>
                <a:ea typeface="ＭＳ Ｐゴシック" charset="0"/>
                <a:cs typeface="ＭＳ Ｐゴシック" charset="0"/>
              </a:defRPr>
            </a:lvl6pPr>
            <a:lvl7pPr marL="914400" algn="l" rtl="0" fontAlgn="base">
              <a:spcBef>
                <a:spcPct val="0"/>
              </a:spcBef>
              <a:spcAft>
                <a:spcPct val="0"/>
              </a:spcAft>
              <a:defRPr sz="2800" b="1">
                <a:solidFill>
                  <a:srgbClr val="60C1EF"/>
                </a:solidFill>
                <a:latin typeface="Calibri" charset="0"/>
                <a:ea typeface="ＭＳ Ｐゴシック" charset="0"/>
                <a:cs typeface="ＭＳ Ｐゴシック" charset="0"/>
              </a:defRPr>
            </a:lvl7pPr>
            <a:lvl8pPr marL="1371600" algn="l" rtl="0" fontAlgn="base">
              <a:spcBef>
                <a:spcPct val="0"/>
              </a:spcBef>
              <a:spcAft>
                <a:spcPct val="0"/>
              </a:spcAft>
              <a:defRPr sz="2800" b="1">
                <a:solidFill>
                  <a:srgbClr val="60C1EF"/>
                </a:solidFill>
                <a:latin typeface="Calibri" charset="0"/>
                <a:ea typeface="ＭＳ Ｐゴシック" charset="0"/>
                <a:cs typeface="ＭＳ Ｐゴシック" charset="0"/>
              </a:defRPr>
            </a:lvl8pPr>
            <a:lvl9pPr marL="1828800" algn="l" rtl="0" fontAlgn="base">
              <a:spcBef>
                <a:spcPct val="0"/>
              </a:spcBef>
              <a:spcAft>
                <a:spcPct val="0"/>
              </a:spcAft>
              <a:defRPr sz="2800" b="1">
                <a:solidFill>
                  <a:srgbClr val="60C1EF"/>
                </a:solidFill>
                <a:latin typeface="Calibri" charset="0"/>
                <a:ea typeface="ＭＳ Ｐゴシック" charset="0"/>
                <a:cs typeface="ＭＳ Ｐゴシック" charset="0"/>
              </a:defRPr>
            </a:lvl9pPr>
          </a:lstStyle>
          <a:p>
            <a:pPr>
              <a:defRPr/>
            </a:pPr>
            <a:r>
              <a:rPr lang="en-CA" dirty="0" smtClean="0">
                <a:solidFill>
                  <a:srgbClr val="259ADA"/>
                </a:solidFill>
              </a:rPr>
              <a:t>Why? </a:t>
            </a:r>
            <a:endParaRPr lang="en-CA" dirty="0">
              <a:solidFill>
                <a:srgbClr val="259ADA"/>
              </a:solidFill>
            </a:endParaRPr>
          </a:p>
        </p:txBody>
      </p:sp>
      <p:sp>
        <p:nvSpPr>
          <p:cNvPr id="11" name="TextBox 10"/>
          <p:cNvSpPr txBox="1">
            <a:spLocks noChangeArrowheads="1"/>
          </p:cNvSpPr>
          <p:nvPr/>
        </p:nvSpPr>
        <p:spPr bwMode="auto">
          <a:xfrm>
            <a:off x="468315" y="1489075"/>
            <a:ext cx="60483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2000"/>
              <a:t>To invite all kind of web technology on board the IBMi:</a:t>
            </a:r>
            <a:endParaRPr lang="en-US" sz="200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7450" y="3144838"/>
            <a:ext cx="177800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87902" y="3217863"/>
            <a:ext cx="2182813"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484438" y="4297363"/>
            <a:ext cx="10541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67402" y="2136775"/>
            <a:ext cx="1152525"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39752" y="2065338"/>
            <a:ext cx="19780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067177" y="2090738"/>
            <a:ext cx="792163"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435602" y="4297363"/>
            <a:ext cx="792163"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6" name="Picture 1"/>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302500" y="4297363"/>
            <a:ext cx="1841500" cy="14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419475" y="3216276"/>
            <a:ext cx="865188"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30087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par>
                          <p:cTn id="8" fill="hold" nodeType="afterGroup">
                            <p:stCondLst>
                              <p:cond delay="500"/>
                            </p:stCondLst>
                            <p:childTnLst>
                              <p:par>
                                <p:cTn id="9" presetID="2" presetClass="entr" presetSubtype="4"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ppt_x"/>
                                          </p:val>
                                        </p:tav>
                                        <p:tav tm="100000">
                                          <p:val>
                                            <p:strVal val="#ppt_x"/>
                                          </p:val>
                                        </p:tav>
                                      </p:tavLst>
                                    </p:anim>
                                    <p:anim calcmode="lin" valueType="num">
                                      <p:cBhvr additive="base">
                                        <p:cTn id="4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idx="1"/>
          </p:nvPr>
        </p:nvSpPr>
        <p:spPr>
          <a:xfrm>
            <a:off x="468313" y="1381125"/>
            <a:ext cx="8229600" cy="3695700"/>
          </a:xfrm>
        </p:spPr>
        <p:txBody>
          <a:bodyPr>
            <a:normAutofit lnSpcReduction="10000"/>
          </a:bodyPr>
          <a:lstStyle/>
          <a:p>
            <a:pPr marL="0" indent="0" eaLnBrk="1" hangingPunct="1">
              <a:buFontTx/>
              <a:buNone/>
            </a:pPr>
            <a:endParaRPr lang="en-GB" sz="3600" b="1" dirty="0">
              <a:latin typeface="Calibri" charset="0"/>
              <a:cs typeface="MS PGothic" charset="0"/>
            </a:endParaRPr>
          </a:p>
          <a:p>
            <a:pPr marL="0" indent="0" eaLnBrk="1" hangingPunct="1">
              <a:buFontTx/>
              <a:buNone/>
            </a:pPr>
            <a:r>
              <a:rPr lang="en-GB" sz="3600" b="1" dirty="0">
                <a:latin typeface="Calibri" charset="0"/>
                <a:cs typeface="MS PGothic" charset="0"/>
              </a:rPr>
              <a:t>Questions?</a:t>
            </a:r>
          </a:p>
          <a:p>
            <a:pPr marL="0" indent="0" eaLnBrk="1" hangingPunct="1">
              <a:buFontTx/>
              <a:buNone/>
            </a:pPr>
            <a:endParaRPr lang="en-GB" sz="3600" b="1" dirty="0">
              <a:latin typeface="Calibri" charset="0"/>
              <a:cs typeface="MS PGothic" charset="0"/>
            </a:endParaRPr>
          </a:p>
          <a:p>
            <a:pPr marL="0" indent="0" eaLnBrk="1" hangingPunct="1">
              <a:buFontTx/>
              <a:buNone/>
            </a:pPr>
            <a:r>
              <a:rPr lang="en-GB" sz="2000" dirty="0">
                <a:latin typeface="Calibri" charset="0"/>
                <a:cs typeface="MS PGothic" charset="0"/>
              </a:rPr>
              <a:t>By:</a:t>
            </a:r>
          </a:p>
          <a:p>
            <a:pPr marL="0" indent="0" eaLnBrk="1" hangingPunct="1">
              <a:buFontTx/>
              <a:buNone/>
            </a:pPr>
            <a:r>
              <a:rPr lang="en-GB" b="1" dirty="0">
                <a:latin typeface="Calibri" charset="0"/>
                <a:cs typeface="MS PGothic" charset="0"/>
              </a:rPr>
              <a:t>Niels </a:t>
            </a:r>
            <a:r>
              <a:rPr lang="en-GB" b="1" dirty="0" smtClean="0">
                <a:latin typeface="Calibri" charset="0"/>
                <a:cs typeface="MS PGothic" charset="0"/>
              </a:rPr>
              <a:t>Liisberg</a:t>
            </a:r>
          </a:p>
          <a:p>
            <a:pPr marL="0" indent="0" eaLnBrk="1" hangingPunct="1">
              <a:buFontTx/>
              <a:buNone/>
            </a:pPr>
            <a:r>
              <a:rPr lang="en-GB" b="1" dirty="0" err="1" smtClean="0">
                <a:latin typeface="Calibri" charset="0"/>
                <a:cs typeface="MS PGothic" charset="0"/>
              </a:rPr>
              <a:t>nli@system-method.com</a:t>
            </a:r>
            <a:r>
              <a:rPr lang="en-GB" b="1" dirty="0" smtClean="0">
                <a:latin typeface="Calibri" charset="0"/>
                <a:cs typeface="MS PGothic" charset="0"/>
              </a:rPr>
              <a:t> </a:t>
            </a:r>
            <a:endParaRPr lang="en-GB" b="1" dirty="0">
              <a:latin typeface="Calibri" charset="0"/>
              <a:cs typeface="MS PGothic" charset="0"/>
            </a:endParaRPr>
          </a:p>
          <a:p>
            <a:pPr marL="0" indent="0" eaLnBrk="1" hangingPunct="1">
              <a:buFontTx/>
              <a:buNone/>
            </a:pPr>
            <a:endParaRPr lang="en-GB" b="1" dirty="0">
              <a:latin typeface="Calibri" charset="0"/>
              <a:cs typeface="MS PGothic" charset="0"/>
            </a:endParaRPr>
          </a:p>
          <a:p>
            <a:pPr marL="0" indent="0" eaLnBrk="1" hangingPunct="1">
              <a:buFont typeface="Arial" charset="0"/>
              <a:buNone/>
            </a:pPr>
            <a:r>
              <a:rPr lang="en-GB" sz="2000" b="1" dirty="0">
                <a:latin typeface="Calibri" charset="0"/>
                <a:cs typeface="MS PGothic" charset="0"/>
              </a:rPr>
              <a:t>System &amp; Method  A/S</a:t>
            </a:r>
          </a:p>
          <a:p>
            <a:pPr marL="0" indent="0" eaLnBrk="1" hangingPunct="1">
              <a:buFontTx/>
              <a:buNone/>
            </a:pPr>
            <a:endParaRPr lang="en-GB" sz="2000" dirty="0">
              <a:latin typeface="Calibri" charset="0"/>
              <a:cs typeface="MS PGothic" charset="0"/>
            </a:endParaRPr>
          </a:p>
          <a:p>
            <a:pPr marL="0" indent="0" eaLnBrk="1" hangingPunct="1">
              <a:buFontTx/>
              <a:buNone/>
            </a:pPr>
            <a:endParaRPr lang="en-GB" sz="1400" dirty="0">
              <a:latin typeface="Calibri" charset="0"/>
              <a:cs typeface="MS PGothic" charset="0"/>
            </a:endParaRPr>
          </a:p>
          <a:p>
            <a:pPr marL="0" indent="0" eaLnBrk="1" hangingPunct="1">
              <a:buFontTx/>
              <a:buNone/>
            </a:pPr>
            <a:endParaRPr lang="en-GB" sz="1400" dirty="0">
              <a:latin typeface="Calibri" charset="0"/>
              <a:cs typeface="MS PGothic" charset="0"/>
            </a:endParaRPr>
          </a:p>
          <a:p>
            <a:pPr marL="0" indent="0" eaLnBrk="1" hangingPunct="1">
              <a:buFontTx/>
              <a:buNone/>
            </a:pPr>
            <a:endParaRPr lang="en-GB" sz="1400" dirty="0">
              <a:latin typeface="Calibri" charset="0"/>
              <a:cs typeface="MS PGothic" charset="0"/>
            </a:endParaRPr>
          </a:p>
          <a:p>
            <a:pPr marL="0" indent="0" eaLnBrk="1" hangingPunct="1">
              <a:buFontTx/>
              <a:buNone/>
            </a:pPr>
            <a:endParaRPr lang="en-GB" sz="1400" dirty="0">
              <a:latin typeface="Calibri" charset="0"/>
              <a:cs typeface="MS PGothic" charset="0"/>
            </a:endParaRPr>
          </a:p>
        </p:txBody>
      </p:sp>
      <p:pic>
        <p:nvPicPr>
          <p:cNvPr id="15363"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88127" y="3751263"/>
            <a:ext cx="2555875" cy="195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4" y="0"/>
            <a:ext cx="9139237"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698"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2675" y="2797969"/>
            <a:ext cx="1439863" cy="3974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819189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468313" y="576792"/>
            <a:ext cx="8229600" cy="952500"/>
          </a:xfrm>
        </p:spPr>
        <p:txBody>
          <a:bodyPr/>
          <a:lstStyle/>
          <a:p>
            <a:pPr eaLnBrk="1" fontAlgn="auto" hangingPunct="1">
              <a:spcAft>
                <a:spcPts val="0"/>
              </a:spcAft>
              <a:defRPr/>
            </a:pPr>
            <a:r>
              <a:rPr lang="en-US" sz="2800" b="1" dirty="0" smtClean="0">
                <a:solidFill>
                  <a:srgbClr val="259ADA"/>
                </a:solidFill>
                <a:ea typeface="+mj-ea"/>
                <a:cs typeface="+mj-cs"/>
              </a:rPr>
              <a:t>My </a:t>
            </a:r>
            <a:r>
              <a:rPr lang="en-US" dirty="0" smtClean="0">
                <a:solidFill>
                  <a:srgbClr val="259ADA"/>
                </a:solidFill>
                <a:ea typeface="+mj-ea"/>
                <a:cs typeface="+mj-cs"/>
              </a:rPr>
              <a:t>frontend </a:t>
            </a:r>
            <a:r>
              <a:rPr lang="en-US" sz="2800" b="1" dirty="0" smtClean="0">
                <a:solidFill>
                  <a:srgbClr val="259ADA"/>
                </a:solidFill>
                <a:ea typeface="+mj-ea"/>
                <a:cs typeface="+mj-cs"/>
              </a:rPr>
              <a:t>team</a:t>
            </a:r>
          </a:p>
        </p:txBody>
      </p:sp>
      <p:pic>
        <p:nvPicPr>
          <p:cNvPr id="3" name="Picture 2" descr="IMG_059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5004048" y="1849388"/>
            <a:ext cx="3591507" cy="2693630"/>
          </a:xfrm>
          <a:prstGeom prst="rect">
            <a:avLst/>
          </a:prstGeom>
        </p:spPr>
      </p:pic>
      <p:sp>
        <p:nvSpPr>
          <p:cNvPr id="6" name="TextBox 5"/>
          <p:cNvSpPr txBox="1"/>
          <p:nvPr/>
        </p:nvSpPr>
        <p:spPr>
          <a:xfrm>
            <a:off x="611189" y="1357312"/>
            <a:ext cx="4176835" cy="3416320"/>
          </a:xfrm>
          <a:prstGeom prst="rect">
            <a:avLst/>
          </a:prstGeom>
          <a:noFill/>
        </p:spPr>
        <p:txBody>
          <a:bodyPr wrap="square">
            <a:spAutoFit/>
          </a:bodyPr>
          <a:lstStyle/>
          <a:p>
            <a:pPr marL="285750" indent="-285750" algn="l">
              <a:buFont typeface="Wingdings" charset="2"/>
              <a:buChar char="§"/>
              <a:defRPr/>
            </a:pPr>
            <a:r>
              <a:rPr lang="en-US" sz="1800" dirty="0" smtClean="0">
                <a:latin typeface="Helvetica Neue"/>
                <a:cs typeface="Helvetica Neue"/>
              </a:rPr>
              <a:t>Linux, </a:t>
            </a:r>
            <a:r>
              <a:rPr lang="en-US" dirty="0" smtClean="0">
                <a:latin typeface="Helvetica Neue"/>
                <a:cs typeface="Helvetica Neue"/>
              </a:rPr>
              <a:t>windows background</a:t>
            </a:r>
          </a:p>
          <a:p>
            <a:pPr marL="285750" indent="-285750">
              <a:buFont typeface="Wingdings" charset="2"/>
              <a:buChar char="§"/>
              <a:defRPr/>
            </a:pPr>
            <a:r>
              <a:rPr lang="en-US" dirty="0">
                <a:latin typeface="Helvetica Neue"/>
                <a:cs typeface="Helvetica Neue"/>
              </a:rPr>
              <a:t>Python</a:t>
            </a:r>
          </a:p>
          <a:p>
            <a:pPr marL="285750" indent="-285750" algn="l">
              <a:buFont typeface="Wingdings" charset="2"/>
              <a:buChar char="§"/>
              <a:defRPr/>
            </a:pPr>
            <a:r>
              <a:rPr lang="en-US" dirty="0" err="1" smtClean="0">
                <a:latin typeface="Helvetica Neue"/>
                <a:cs typeface="Helvetica Neue"/>
              </a:rPr>
              <a:t>Node.js</a:t>
            </a:r>
            <a:endParaRPr lang="en-US" dirty="0" smtClean="0">
              <a:latin typeface="Helvetica Neue"/>
              <a:cs typeface="Helvetica Neue"/>
            </a:endParaRPr>
          </a:p>
          <a:p>
            <a:pPr marL="285750" indent="-285750" algn="l">
              <a:buFont typeface="Wingdings" charset="2"/>
              <a:buChar char="§"/>
              <a:defRPr/>
            </a:pPr>
            <a:r>
              <a:rPr lang="en-US" dirty="0" smtClean="0">
                <a:latin typeface="Helvetica Neue"/>
                <a:cs typeface="Helvetica Neue"/>
              </a:rPr>
              <a:t>.NET / C#</a:t>
            </a:r>
          </a:p>
          <a:p>
            <a:pPr marL="285750" indent="-285750" algn="l">
              <a:buFont typeface="Wingdings" charset="2"/>
              <a:buChar char="§"/>
              <a:defRPr/>
            </a:pPr>
            <a:r>
              <a:rPr lang="en-US" dirty="0" smtClean="0">
                <a:latin typeface="Helvetica Neue"/>
                <a:cs typeface="Helvetica Neue"/>
              </a:rPr>
              <a:t>HTML / CSS</a:t>
            </a:r>
          </a:p>
          <a:p>
            <a:pPr marL="285750" indent="-285750" algn="l">
              <a:buFont typeface="Wingdings" charset="2"/>
              <a:buChar char="§"/>
              <a:defRPr/>
            </a:pPr>
            <a:r>
              <a:rPr lang="en-US" dirty="0" smtClean="0">
                <a:latin typeface="Helvetica Neue"/>
                <a:cs typeface="Helvetica Neue"/>
              </a:rPr>
              <a:t>Angular</a:t>
            </a:r>
          </a:p>
          <a:p>
            <a:pPr marL="285750" indent="-285750" algn="l">
              <a:buFont typeface="Wingdings" charset="2"/>
              <a:buChar char="§"/>
              <a:defRPr/>
            </a:pPr>
            <a:r>
              <a:rPr lang="en-US" dirty="0" err="1" smtClean="0">
                <a:latin typeface="Helvetica Neue"/>
                <a:cs typeface="Helvetica Neue"/>
              </a:rPr>
              <a:t>ExtJS</a:t>
            </a:r>
            <a:endParaRPr lang="en-US" dirty="0" smtClean="0">
              <a:latin typeface="Helvetica Neue"/>
              <a:cs typeface="Helvetica Neue"/>
            </a:endParaRPr>
          </a:p>
          <a:p>
            <a:pPr marL="285750" indent="-285750" algn="l">
              <a:buFont typeface="Wingdings" charset="2"/>
              <a:buChar char="§"/>
              <a:defRPr/>
            </a:pPr>
            <a:endParaRPr lang="en-US" dirty="0">
              <a:latin typeface="Helvetica Neue"/>
              <a:cs typeface="Helvetica Neue"/>
            </a:endParaRPr>
          </a:p>
          <a:p>
            <a:pPr marL="285750" indent="-285750" algn="l">
              <a:buFont typeface="Wingdings" charset="2"/>
              <a:buChar char="§"/>
              <a:defRPr/>
            </a:pPr>
            <a:r>
              <a:rPr lang="en-US" dirty="0" smtClean="0">
                <a:latin typeface="Helvetica Neue"/>
                <a:cs typeface="Helvetica Neue"/>
              </a:rPr>
              <a:t>Age 23 </a:t>
            </a:r>
            <a:r>
              <a:rPr lang="mr-IN" dirty="0" smtClean="0">
                <a:latin typeface="Helvetica Neue"/>
                <a:cs typeface="Helvetica Neue"/>
              </a:rPr>
              <a:t>–</a:t>
            </a:r>
            <a:r>
              <a:rPr lang="en-US" dirty="0" smtClean="0">
                <a:latin typeface="Helvetica Neue"/>
                <a:cs typeface="Helvetica Neue"/>
              </a:rPr>
              <a:t> 30 </a:t>
            </a:r>
            <a:endParaRPr lang="en-US" sz="1800" dirty="0">
              <a:latin typeface="Helvetica Neue"/>
              <a:cs typeface="Helvetica Neue"/>
            </a:endParaRPr>
          </a:p>
          <a:p>
            <a:pPr marL="285750" indent="-285750" algn="l">
              <a:buFont typeface="Wingdings" charset="2"/>
              <a:buChar char="§"/>
              <a:defRPr/>
            </a:pPr>
            <a:endParaRPr lang="en-US" sz="1800" dirty="0">
              <a:latin typeface="Helvetica Neue"/>
              <a:cs typeface="Helvetica Neue"/>
            </a:endParaRPr>
          </a:p>
          <a:p>
            <a:pPr marL="285750" indent="-285750" algn="l">
              <a:buFont typeface="Wingdings" charset="2"/>
              <a:buChar char="§"/>
              <a:defRPr/>
            </a:pPr>
            <a:endParaRPr lang="en-US" sz="1800" dirty="0">
              <a:latin typeface="Helvetica Neue"/>
              <a:cs typeface="Helvetica Neue"/>
            </a:endParaRPr>
          </a:p>
          <a:p>
            <a:pPr marL="285750" indent="-285750" algn="l">
              <a:buFont typeface="Wingdings" charset="2"/>
              <a:buChar char="§"/>
              <a:defRPr/>
            </a:pPr>
            <a:endParaRPr lang="en-US" sz="1800" dirty="0">
              <a:latin typeface="Helvetica Neue"/>
              <a:cs typeface="Helvetica Neue"/>
            </a:endParaRPr>
          </a:p>
        </p:txBody>
      </p:sp>
    </p:spTree>
    <p:extLst>
      <p:ext uri="{BB962C8B-B14F-4D97-AF65-F5344CB8AC3E}">
        <p14:creationId xmlns:p14="http://schemas.microsoft.com/office/powerpoint/2010/main" val="38478076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xEl>
                                              <p:pRg st="2" end="2"/>
                                            </p:txEl>
                                          </p:spTgt>
                                        </p:tgtEl>
                                        <p:attrNameLst>
                                          <p:attrName>style.visibility</p:attrName>
                                        </p:attrNameLst>
                                      </p:cBhvr>
                                      <p:to>
                                        <p:strVal val="visible"/>
                                      </p:to>
                                    </p:set>
                                    <p:animEffect transition="in" filter="fade">
                                      <p:cBhvr>
                                        <p:cTn id="10" dur="500"/>
                                        <p:tgtEl>
                                          <p:spTgt spid="6">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500"/>
                                        <p:tgtEl>
                                          <p:spTgt spid="6">
                                            <p:txEl>
                                              <p:pRg st="1" end="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500"/>
                                        <p:tgtEl>
                                          <p:spTgt spid="6">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Effect transition="in" filter="fade">
                                      <p:cBhvr>
                                        <p:cTn id="19" dur="500"/>
                                        <p:tgtEl>
                                          <p:spTgt spid="6">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p:cTn id="22" dur="500"/>
                                        <p:tgtEl>
                                          <p:spTgt spid="6">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6">
                                            <p:txEl>
                                              <p:pRg st="6" end="6"/>
                                            </p:txEl>
                                          </p:spTgt>
                                        </p:tgtEl>
                                        <p:attrNameLst>
                                          <p:attrName>style.visibility</p:attrName>
                                        </p:attrNameLst>
                                      </p:cBhvr>
                                      <p:to>
                                        <p:strVal val="visible"/>
                                      </p:to>
                                    </p:set>
                                    <p:animEffect transition="in" filter="fade">
                                      <p:cBhvr>
                                        <p:cTn id="25" dur="500"/>
                                        <p:tgtEl>
                                          <p:spTgt spid="6">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6">
                                            <p:txEl>
                                              <p:pRg st="8" end="8"/>
                                            </p:txEl>
                                          </p:spTgt>
                                        </p:tgtEl>
                                        <p:attrNameLst>
                                          <p:attrName>style.visibility</p:attrName>
                                        </p:attrNameLst>
                                      </p:cBhvr>
                                      <p:to>
                                        <p:strVal val="visible"/>
                                      </p:to>
                                    </p:set>
                                    <p:animEffect transition="in" filter="fade">
                                      <p:cBhvr>
                                        <p:cTn id="30"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539552" y="337220"/>
            <a:ext cx="8229600" cy="952500"/>
          </a:xfrm>
        </p:spPr>
        <p:txBody>
          <a:bodyPr/>
          <a:lstStyle/>
          <a:p>
            <a:pPr eaLnBrk="1" fontAlgn="auto" hangingPunct="1">
              <a:spcAft>
                <a:spcPts val="0"/>
              </a:spcAft>
              <a:defRPr/>
            </a:pPr>
            <a:r>
              <a:rPr lang="en-US" dirty="0" smtClean="0">
                <a:latin typeface="Calibri" charset="0"/>
              </a:rPr>
              <a:t>What is JSON?</a:t>
            </a:r>
            <a:endParaRPr lang="da-DK" sz="2800" b="1" dirty="0" smtClean="0">
              <a:solidFill>
                <a:schemeClr val="tx1">
                  <a:lumMod val="65000"/>
                  <a:lumOff val="35000"/>
                </a:schemeClr>
              </a:solidFill>
              <a:ea typeface="+mj-ea"/>
              <a:cs typeface="+mj-cs"/>
            </a:endParaRPr>
          </a:p>
        </p:txBody>
      </p:sp>
      <p:pic>
        <p:nvPicPr>
          <p:cNvPr id="40962"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8" y="1177396"/>
            <a:ext cx="9253538" cy="4537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183636" y="1201316"/>
            <a:ext cx="5976666" cy="5539978"/>
          </a:xfrm>
          <a:prstGeom prst="rect">
            <a:avLst/>
          </a:prstGeom>
          <a:solidFill>
            <a:schemeClr val="tx1">
              <a:alpha val="38000"/>
            </a:schemeClr>
          </a:solidFill>
        </p:spPr>
        <p:txBody>
          <a:bodyPr wrap="square">
            <a:spAutoFit/>
          </a:bodyPr>
          <a:lstStyle/>
          <a:p>
            <a:pPr marL="342900" indent="-342900">
              <a:buFont typeface="Arial"/>
              <a:buChar char="•"/>
              <a:defRPr/>
            </a:pPr>
            <a:r>
              <a:rPr lang="en-US" sz="2400">
                <a:solidFill>
                  <a:schemeClr val="bg1"/>
                </a:solidFill>
              </a:rPr>
              <a:t>Cross age/culture developer Esperanto</a:t>
            </a:r>
          </a:p>
          <a:p>
            <a:pPr marL="342900" indent="-342900">
              <a:buFont typeface="Arial"/>
              <a:buChar char="•"/>
              <a:defRPr/>
            </a:pPr>
            <a:r>
              <a:rPr lang="en-US" sz="2400" smtClean="0">
                <a:solidFill>
                  <a:schemeClr val="bg1"/>
                </a:solidFill>
              </a:rPr>
              <a:t>A </a:t>
            </a:r>
            <a:r>
              <a:rPr lang="en-US" sz="2400" dirty="0">
                <a:solidFill>
                  <a:schemeClr val="bg1"/>
                </a:solidFill>
              </a:rPr>
              <a:t>humongous number of </a:t>
            </a:r>
            <a:r>
              <a:rPr lang="en-US" sz="2400" dirty="0">
                <a:solidFill>
                  <a:schemeClr val="bg1"/>
                </a:solidFill>
                <a:hlinkClick r:id="rId3"/>
              </a:rPr>
              <a:t>JSON</a:t>
            </a:r>
            <a:r>
              <a:rPr lang="en-US" sz="2400" dirty="0">
                <a:solidFill>
                  <a:schemeClr val="bg1"/>
                </a:solidFill>
              </a:rPr>
              <a:t> </a:t>
            </a:r>
            <a:r>
              <a:rPr lang="en-US" sz="2400" dirty="0" smtClean="0">
                <a:solidFill>
                  <a:schemeClr val="bg1"/>
                </a:solidFill>
              </a:rPr>
              <a:t>transactions</a:t>
            </a:r>
            <a:endParaRPr lang="en-US" sz="2400" dirty="0" smtClean="0">
              <a:solidFill>
                <a:schemeClr val="bg1"/>
              </a:solidFill>
            </a:endParaRPr>
          </a:p>
          <a:p>
            <a:pPr marL="342900" indent="-342900" algn="l">
              <a:buFont typeface="Arial"/>
              <a:buChar char="•"/>
              <a:defRPr/>
            </a:pPr>
            <a:r>
              <a:rPr lang="en-US" sz="2400" dirty="0">
                <a:solidFill>
                  <a:schemeClr val="bg1"/>
                </a:solidFill>
              </a:rPr>
              <a:t>L</a:t>
            </a:r>
            <a:r>
              <a:rPr lang="en-US" sz="2400" dirty="0" smtClean="0">
                <a:solidFill>
                  <a:schemeClr val="bg1"/>
                </a:solidFill>
              </a:rPr>
              <a:t>ightweight </a:t>
            </a:r>
            <a:r>
              <a:rPr lang="en-US" sz="2400" dirty="0">
                <a:solidFill>
                  <a:schemeClr val="bg1"/>
                </a:solidFill>
              </a:rPr>
              <a:t>transporter protocol</a:t>
            </a:r>
          </a:p>
          <a:p>
            <a:pPr marL="342900" indent="-342900" algn="l">
              <a:buFont typeface="Arial"/>
              <a:buChar char="•"/>
              <a:defRPr/>
            </a:pPr>
            <a:r>
              <a:rPr lang="en-US" sz="2400" dirty="0">
                <a:solidFill>
                  <a:schemeClr val="bg1"/>
                </a:solidFill>
              </a:rPr>
              <a:t>Any abstract data types</a:t>
            </a:r>
          </a:p>
          <a:p>
            <a:pPr marL="342900" indent="-342900" algn="l">
              <a:buFont typeface="Arial"/>
              <a:buChar char="•"/>
              <a:defRPr/>
            </a:pPr>
            <a:r>
              <a:rPr lang="en-US" sz="2400" dirty="0">
                <a:solidFill>
                  <a:schemeClr val="bg1"/>
                </a:solidFill>
              </a:rPr>
              <a:t>Any complex data</a:t>
            </a:r>
          </a:p>
          <a:p>
            <a:pPr marL="342900" indent="-342900" algn="l">
              <a:buFont typeface="Arial"/>
              <a:buChar char="•"/>
              <a:defRPr/>
            </a:pPr>
            <a:r>
              <a:rPr lang="en-US" sz="2400" dirty="0">
                <a:solidFill>
                  <a:schemeClr val="bg1"/>
                </a:solidFill>
              </a:rPr>
              <a:t>Human readable</a:t>
            </a:r>
          </a:p>
          <a:p>
            <a:pPr marL="342900" indent="-342900" algn="l">
              <a:buFont typeface="Arial"/>
              <a:buChar char="•"/>
              <a:defRPr/>
            </a:pPr>
            <a:r>
              <a:rPr lang="en-US" sz="2400" dirty="0">
                <a:solidFill>
                  <a:schemeClr val="bg1"/>
                </a:solidFill>
              </a:rPr>
              <a:t>Easy to parse in any environment  (</a:t>
            </a:r>
            <a:r>
              <a:rPr lang="en-US" sz="2400" dirty="0" err="1">
                <a:solidFill>
                  <a:schemeClr val="bg1"/>
                </a:solidFill>
              </a:rPr>
              <a:t>IoT</a:t>
            </a:r>
            <a:r>
              <a:rPr lang="en-US" sz="2400" dirty="0">
                <a:solidFill>
                  <a:schemeClr val="bg1"/>
                </a:solidFill>
              </a:rPr>
              <a:t>)</a:t>
            </a:r>
          </a:p>
          <a:p>
            <a:pPr marL="342900" indent="-342900" algn="l">
              <a:buFont typeface="Arial"/>
              <a:buChar char="•"/>
              <a:defRPr/>
            </a:pPr>
            <a:r>
              <a:rPr lang="en-US" sz="2400" dirty="0">
                <a:solidFill>
                  <a:schemeClr val="bg1"/>
                </a:solidFill>
              </a:rPr>
              <a:t>Easy to produce</a:t>
            </a:r>
          </a:p>
          <a:p>
            <a:pPr marL="342900" indent="-342900" algn="l">
              <a:buFont typeface="Arial"/>
              <a:buChar char="•"/>
              <a:defRPr/>
            </a:pPr>
            <a:r>
              <a:rPr lang="en-US" sz="2400" dirty="0" smtClean="0">
                <a:solidFill>
                  <a:schemeClr val="bg1"/>
                </a:solidFill>
              </a:rPr>
              <a:t>Only </a:t>
            </a:r>
            <a:r>
              <a:rPr lang="en-US" sz="2400" dirty="0">
                <a:solidFill>
                  <a:schemeClr val="bg1"/>
                </a:solidFill>
              </a:rPr>
              <a:t>by simple components:</a:t>
            </a:r>
          </a:p>
          <a:p>
            <a:pPr marL="800100" lvl="1" indent="-342900" algn="l">
              <a:buFont typeface="Arial"/>
              <a:buChar char="•"/>
              <a:defRPr/>
            </a:pPr>
            <a:r>
              <a:rPr lang="en-US" sz="2400" dirty="0">
                <a:solidFill>
                  <a:schemeClr val="bg1"/>
                </a:solidFill>
              </a:rPr>
              <a:t>Primitives, arrays and object</a:t>
            </a:r>
          </a:p>
          <a:p>
            <a:pPr marL="342900" indent="-342900" algn="l">
              <a:buFont typeface="Arial"/>
              <a:buChar char="•"/>
              <a:defRPr/>
            </a:pPr>
            <a:endParaRPr lang="en-US" sz="2400" dirty="0">
              <a:solidFill>
                <a:schemeClr val="bg1"/>
              </a:solidFill>
            </a:endParaRPr>
          </a:p>
          <a:p>
            <a:pPr marL="342900" indent="-342900" algn="l">
              <a:buFont typeface="Arial"/>
              <a:buChar char="•"/>
              <a:defRPr/>
            </a:pPr>
            <a:endParaRPr lang="en-US" sz="2400" dirty="0">
              <a:solidFill>
                <a:schemeClr val="bg1"/>
              </a:solidFill>
            </a:endParaRPr>
          </a:p>
          <a:p>
            <a:pPr marL="342900" indent="-342900" algn="l">
              <a:buFont typeface="Arial"/>
              <a:buChar char="•"/>
              <a:defRPr/>
            </a:pPr>
            <a:endParaRPr lang="en-US" sz="2400" dirty="0">
              <a:solidFill>
                <a:schemeClr val="bg1"/>
              </a:solidFill>
            </a:endParaRPr>
          </a:p>
          <a:p>
            <a:pPr marL="342900" indent="-342900" algn="l">
              <a:buFont typeface="Arial"/>
              <a:buChar char="•"/>
              <a:defRPr/>
            </a:pPr>
            <a:endParaRPr lang="en-US" sz="2400" dirty="0">
              <a:solidFill>
                <a:schemeClr val="bg1"/>
              </a:solidFill>
            </a:endParaRPr>
          </a:p>
          <a:p>
            <a:pPr marL="571500" indent="-571500" algn="l">
              <a:buFont typeface="Arial"/>
              <a:buChar char="•"/>
              <a:defRPr/>
            </a:pPr>
            <a:endParaRPr lang="en-US" dirty="0"/>
          </a:p>
        </p:txBody>
      </p:sp>
    </p:spTree>
    <p:extLst>
      <p:ext uri="{BB962C8B-B14F-4D97-AF65-F5344CB8AC3E}">
        <p14:creationId xmlns:p14="http://schemas.microsoft.com/office/powerpoint/2010/main" val="27204661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0770"/>
                                        </p:tgtEl>
                                        <p:attrNameLst>
                                          <p:attrName>style.visibility</p:attrName>
                                        </p:attrNameLst>
                                      </p:cBhvr>
                                      <p:to>
                                        <p:strVal val="visible"/>
                                      </p:to>
                                    </p:set>
                                    <p:animEffect transition="in" filter="fade">
                                      <p:cBhvr>
                                        <p:cTn id="7" dur="1000"/>
                                        <p:tgtEl>
                                          <p:spTgt spid="1607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3203848" y="2209428"/>
            <a:ext cx="8229600" cy="952500"/>
          </a:xfrm>
        </p:spPr>
        <p:txBody>
          <a:bodyPr/>
          <a:lstStyle/>
          <a:p>
            <a:pPr eaLnBrk="1" fontAlgn="auto" hangingPunct="1">
              <a:spcAft>
                <a:spcPts val="0"/>
              </a:spcAft>
              <a:defRPr/>
            </a:pPr>
            <a:r>
              <a:rPr lang="en-US" sz="7200" b="1" dirty="0" err="1" smtClean="0">
                <a:solidFill>
                  <a:schemeClr val="tx1">
                    <a:lumMod val="65000"/>
                    <a:lumOff val="35000"/>
                  </a:schemeClr>
                </a:solidFill>
                <a:ea typeface="+mj-ea"/>
                <a:cs typeface="+mj-cs"/>
              </a:rPr>
              <a:t>noSQL</a:t>
            </a:r>
            <a:endParaRPr lang="en-US" sz="7200" b="1" dirty="0" smtClean="0">
              <a:solidFill>
                <a:schemeClr val="tx1">
                  <a:lumMod val="65000"/>
                  <a:lumOff val="35000"/>
                </a:schemeClr>
              </a:solidFill>
              <a:ea typeface="+mj-ea"/>
              <a:cs typeface="+mj-cs"/>
            </a:endParaRPr>
          </a:p>
        </p:txBody>
      </p:sp>
      <p:sp>
        <p:nvSpPr>
          <p:cNvPr id="3" name="Down Arrow 2"/>
          <p:cNvSpPr/>
          <p:nvPr/>
        </p:nvSpPr>
        <p:spPr>
          <a:xfrm>
            <a:off x="2578101" y="937948"/>
            <a:ext cx="1927225" cy="1522677"/>
          </a:xfrm>
          <a:prstGeom prst="down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3200" dirty="0"/>
              <a:t>Not</a:t>
            </a:r>
          </a:p>
        </p:txBody>
      </p:sp>
      <p:sp>
        <p:nvSpPr>
          <p:cNvPr id="5" name="Up Arrow 4"/>
          <p:cNvSpPr/>
          <p:nvPr/>
        </p:nvSpPr>
        <p:spPr>
          <a:xfrm>
            <a:off x="2438257" y="3166222"/>
            <a:ext cx="3240087" cy="1440656"/>
          </a:xfrm>
          <a:prstGeom prst="upArrow">
            <a:avLst/>
          </a:prstGeom>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4000" dirty="0"/>
              <a:t>Only</a:t>
            </a:r>
          </a:p>
        </p:txBody>
      </p:sp>
      <p:pic>
        <p:nvPicPr>
          <p:cNvPr id="30724" name="Picture 1" descr="DSC_008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3697553"/>
            <a:ext cx="3348956" cy="21656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60237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0770"/>
                                        </p:tgtEl>
                                        <p:attrNameLst>
                                          <p:attrName>style.visibility</p:attrName>
                                        </p:attrNameLst>
                                      </p:cBhvr>
                                      <p:to>
                                        <p:strVal val="visible"/>
                                      </p:to>
                                    </p:set>
                                    <p:animEffect transition="in" filter="fade">
                                      <p:cBhvr>
                                        <p:cTn id="7" dur="1000"/>
                                        <p:tgtEl>
                                          <p:spTgt spid="1607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P spid="3"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le 1"/>
          <p:cNvSpPr>
            <a:spLocks noGrp="1"/>
          </p:cNvSpPr>
          <p:nvPr>
            <p:ph type="title"/>
          </p:nvPr>
        </p:nvSpPr>
        <p:spPr>
          <a:xfrm>
            <a:off x="468315" y="877888"/>
            <a:ext cx="8207375" cy="358775"/>
          </a:xfrm>
        </p:spPr>
        <p:txBody>
          <a:bodyPr/>
          <a:lstStyle/>
          <a:p>
            <a:pPr eaLnBrk="1" hangingPunct="1"/>
            <a:r>
              <a:rPr lang="en-GB" dirty="0" smtClean="0">
                <a:latin typeface="Calibri" charset="0"/>
              </a:rPr>
              <a:t>What is </a:t>
            </a:r>
            <a:r>
              <a:rPr lang="en-GB" dirty="0" err="1" smtClean="0">
                <a:latin typeface="Calibri" charset="0"/>
              </a:rPr>
              <a:t>noSQL</a:t>
            </a:r>
            <a:r>
              <a:rPr lang="en-GB" dirty="0" smtClean="0">
                <a:latin typeface="Calibri" charset="0"/>
              </a:rPr>
              <a:t>?</a:t>
            </a:r>
            <a:endParaRPr lang="en-GB" dirty="0">
              <a:latin typeface="Calibri" charset="0"/>
              <a:cs typeface="MS PGothic" charset="0"/>
            </a:endParaRPr>
          </a:p>
        </p:txBody>
      </p:sp>
      <p:pic>
        <p:nvPicPr>
          <p:cNvPr id="2" name="Picture 1"/>
          <p:cNvPicPr>
            <a:picLocks noChangeAspect="1"/>
          </p:cNvPicPr>
          <p:nvPr/>
        </p:nvPicPr>
        <p:blipFill>
          <a:blip r:embed="rId2"/>
          <a:stretch>
            <a:fillRect/>
          </a:stretch>
        </p:blipFill>
        <p:spPr>
          <a:xfrm>
            <a:off x="2627784" y="1705372"/>
            <a:ext cx="3771900" cy="3492500"/>
          </a:xfrm>
          <a:prstGeom prst="rect">
            <a:avLst/>
          </a:prstGeom>
        </p:spPr>
      </p:pic>
    </p:spTree>
    <p:extLst>
      <p:ext uri="{BB962C8B-B14F-4D97-AF65-F5344CB8AC3E}">
        <p14:creationId xmlns:p14="http://schemas.microsoft.com/office/powerpoint/2010/main" val="82537265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12937</TotalTime>
  <Words>903</Words>
  <Application>Microsoft Macintosh PowerPoint</Application>
  <PresentationFormat>On-screen Show (16:10)</PresentationFormat>
  <Paragraphs>296</Paragraphs>
  <Slides>41</Slides>
  <Notes>11</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Kontortema</vt:lpstr>
      <vt:lpstr>IBMi in the IT infrastructure of tomorrow </vt:lpstr>
      <vt:lpstr>IBMi in the IT infrastructure of tomorrow </vt:lpstr>
      <vt:lpstr>Who is Niels Liisberg?</vt:lpstr>
      <vt:lpstr>PowerPoint Presentation</vt:lpstr>
      <vt:lpstr>PowerPoint Presentation</vt:lpstr>
      <vt:lpstr>My frontend team</vt:lpstr>
      <vt:lpstr>What is JSON?</vt:lpstr>
      <vt:lpstr>noSQL</vt:lpstr>
      <vt:lpstr>What is noSQL?</vt:lpstr>
      <vt:lpstr>PowerPoint Presentation</vt:lpstr>
      <vt:lpstr>NoSQL scales horizontally vs. vertically</vt:lpstr>
      <vt:lpstr>NoSQL scales horizontally vs. vertically</vt:lpstr>
      <vt:lpstr>Why NoSQL?</vt:lpstr>
      <vt:lpstr>PowerPoint Presentation</vt:lpstr>
      <vt:lpstr>PowerPoint Presentation</vt:lpstr>
      <vt:lpstr>PowerPoint Presentation</vt:lpstr>
      <vt:lpstr>PowerPoint Presentation</vt:lpstr>
      <vt:lpstr>PowerPoint Presentation</vt:lpstr>
      <vt:lpstr>JSON_TABLE</vt:lpstr>
      <vt:lpstr>JSON Object</vt:lpstr>
      <vt:lpstr>Questions?</vt:lpstr>
      <vt:lpstr>The challenge of today</vt:lpstr>
      <vt:lpstr>We need a modern look and feel We need a solid foundation We need to provide services We need to consume services We need to reuse our RPG investment We need to move on with JAVA, node.js etc We need to scale up and out We need JSON We need to integrate to … a lot   </vt:lpstr>
      <vt:lpstr>We need microservices! </vt:lpstr>
      <vt:lpstr>What is microservices?</vt:lpstr>
      <vt:lpstr>REST v.s. Microservice</vt:lpstr>
      <vt:lpstr>What is a microservice?</vt:lpstr>
      <vt:lpstr>What is a microservice?</vt:lpstr>
      <vt:lpstr>Why this “JSON in - JSON out” paradigm?</vt:lpstr>
      <vt:lpstr>Microservice – how it works</vt:lpstr>
      <vt:lpstr>Microservice – how it works</vt:lpstr>
      <vt:lpstr>Microservice – how it works</vt:lpstr>
      <vt:lpstr>Microservice – how it works</vt:lpstr>
      <vt:lpstr>Microservice – how it works</vt:lpstr>
      <vt:lpstr>Microservice – how it works</vt:lpstr>
      <vt:lpstr>Microservice – how it works</vt:lpstr>
      <vt:lpstr>Microservice – how it works</vt:lpstr>
      <vt:lpstr>Why microservices?</vt:lpstr>
      <vt:lpstr>The Stone Age didn’t end because we ran out of stones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Martin Hecht Olsen</dc:creator>
  <cp:lastModifiedBy>Niels Liisberg</cp:lastModifiedBy>
  <cp:revision>379</cp:revision>
  <dcterms:created xsi:type="dcterms:W3CDTF">2014-09-12T14:05:05Z</dcterms:created>
  <dcterms:modified xsi:type="dcterms:W3CDTF">2017-11-27T12:28:12Z</dcterms:modified>
</cp:coreProperties>
</file>